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1" r:id="rId2"/>
    <p:sldId id="258" r:id="rId3"/>
    <p:sldId id="259" r:id="rId4"/>
    <p:sldId id="260" r:id="rId5"/>
    <p:sldId id="275" r:id="rId6"/>
    <p:sldId id="268" r:id="rId7"/>
    <p:sldId id="270" r:id="rId8"/>
    <p:sldId id="271" r:id="rId9"/>
    <p:sldId id="272" r:id="rId10"/>
    <p:sldId id="273" r:id="rId11"/>
    <p:sldId id="27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474D"/>
    <a:srgbClr val="000099"/>
    <a:srgbClr val="B21E37"/>
    <a:srgbClr val="CC0099"/>
    <a:srgbClr val="A5002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Подготовка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2"/>
                <c:pt idx="0">
                  <c:v>Было</c:v>
                </c:pt>
                <c:pt idx="1">
                  <c:v>Стало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55</c:v>
                </c:pt>
                <c:pt idx="1">
                  <c:v>15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Расстановка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2"/>
                <c:pt idx="0">
                  <c:v>Было</c:v>
                </c:pt>
                <c:pt idx="1">
                  <c:v>Стало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15</c:v>
                </c:pt>
                <c:pt idx="1">
                  <c:v>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Уборка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2"/>
                <c:pt idx="0">
                  <c:v>Было</c:v>
                </c:pt>
                <c:pt idx="1">
                  <c:v>Стало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5</c:v>
                </c:pt>
                <c:pt idx="1">
                  <c:v>2</c:v>
                </c:pt>
              </c:numCache>
            </c:numRef>
          </c:val>
        </c:ser>
        <c:dLbls>
          <c:showVal val="1"/>
        </c:dLbls>
        <c:overlap val="-25"/>
        <c:axId val="110056576"/>
        <c:axId val="110058112"/>
      </c:barChart>
      <c:catAx>
        <c:axId val="110056576"/>
        <c:scaling>
          <c:orientation val="minMax"/>
        </c:scaling>
        <c:axPos val="b"/>
        <c:majorTickMark val="none"/>
        <c:tickLblPos val="nextTo"/>
        <c:crossAx val="110058112"/>
        <c:crosses val="autoZero"/>
        <c:auto val="1"/>
        <c:lblAlgn val="ctr"/>
        <c:lblOffset val="100"/>
      </c:catAx>
      <c:valAx>
        <c:axId val="110058112"/>
        <c:scaling>
          <c:orientation val="minMax"/>
          <c:max val="55"/>
          <c:min val="0"/>
        </c:scaling>
        <c:delete val="1"/>
        <c:axPos val="l"/>
        <c:numFmt formatCode="General" sourceLinked="1"/>
        <c:majorTickMark val="none"/>
        <c:tickLblPos val="nextTo"/>
        <c:crossAx val="110056576"/>
        <c:crosses val="autoZero"/>
        <c:crossBetween val="between"/>
        <c:majorUnit val="5"/>
        <c:minorUnit val="0.2"/>
      </c:valAx>
      <c:spPr>
        <a:solidFill>
          <a:srgbClr val="8064A2">
            <a:lumMod val="20000"/>
            <a:lumOff val="80000"/>
            <a:alpha val="0"/>
          </a:srgbClr>
        </a:solidFill>
        <a:ln>
          <a:noFill/>
        </a:ln>
      </c:spPr>
    </c:plotArea>
    <c:legend>
      <c:legendPos val="t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00710C-AEFE-4CE7-A50D-3A87E1EA7925}" type="doc">
      <dgm:prSet loTypeId="urn:microsoft.com/office/officeart/2005/8/layout/pyramid1" loCatId="pyramid" qsTypeId="urn:microsoft.com/office/officeart/2005/8/quickstyle/3d2" qsCatId="3D" csTypeId="urn:microsoft.com/office/officeart/2005/8/colors/colorful4" csCatId="colorful" phldr="1"/>
      <dgm:spPr/>
    </dgm:pt>
    <dgm:pt modelId="{AB54CCE1-EA62-4C0E-A04D-5293F63983E8}">
      <dgm:prSet phldrT="[Текст]" custT="1"/>
      <dgm:spPr/>
      <dgm:t>
        <a:bodyPr/>
        <a:lstStyle/>
        <a:p>
          <a:endParaRPr lang="ru-RU" sz="1800" b="1" i="1" dirty="0" smtClean="0">
            <a:latin typeface="Times New Roman" pitchFamily="18" charset="0"/>
            <a:cs typeface="Times New Roman" pitchFamily="18" charset="0"/>
          </a:endParaRPr>
        </a:p>
        <a:p>
          <a:endParaRPr lang="ru-RU" sz="1800" b="1" i="1" dirty="0" smtClean="0">
            <a:latin typeface="Times New Roman" pitchFamily="18" charset="0"/>
            <a:cs typeface="Times New Roman" pitchFamily="18" charset="0"/>
          </a:endParaRPr>
        </a:p>
        <a:p>
          <a:endParaRPr lang="ru-RU" sz="1800" b="1" i="1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8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Не выявлены</a:t>
          </a:r>
          <a:endParaRPr lang="ru-RU" sz="1800" dirty="0">
            <a:solidFill>
              <a:schemeClr val="bg1"/>
            </a:solidFill>
          </a:endParaRPr>
        </a:p>
      </dgm:t>
    </dgm:pt>
    <dgm:pt modelId="{D1DAA83D-DAAF-48FF-A0E2-82DF4E18B682}" type="parTrans" cxnId="{B9296ACE-0E2A-4C30-970A-1A9401380BD6}">
      <dgm:prSet/>
      <dgm:spPr/>
      <dgm:t>
        <a:bodyPr/>
        <a:lstStyle/>
        <a:p>
          <a:endParaRPr lang="ru-RU"/>
        </a:p>
      </dgm:t>
    </dgm:pt>
    <dgm:pt modelId="{D8E7ACDA-D0F2-4AC4-8936-4CDA314C9EDB}" type="sibTrans" cxnId="{B9296ACE-0E2A-4C30-970A-1A9401380BD6}">
      <dgm:prSet/>
      <dgm:spPr/>
      <dgm:t>
        <a:bodyPr/>
        <a:lstStyle/>
        <a:p>
          <a:endParaRPr lang="ru-RU"/>
        </a:p>
      </dgm:t>
    </dgm:pt>
    <dgm:pt modelId="{1C481B74-32D5-4A85-84CB-A8D1DA934724}">
      <dgm:prSet phldrT="[Текст]" custT="1"/>
      <dgm:spPr/>
      <dgm:t>
        <a:bodyPr/>
        <a:lstStyle/>
        <a:p>
          <a:r>
            <a:rPr lang="ru-RU" sz="16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Не выявлены</a:t>
          </a:r>
          <a:endParaRPr lang="ru-RU" sz="1600" b="1" i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59E6AF0-539E-4D99-AE90-69941A52FD18}" type="parTrans" cxnId="{813A6735-46A4-47D8-9D2F-E9B453949255}">
      <dgm:prSet/>
      <dgm:spPr/>
      <dgm:t>
        <a:bodyPr/>
        <a:lstStyle/>
        <a:p>
          <a:endParaRPr lang="ru-RU"/>
        </a:p>
      </dgm:t>
    </dgm:pt>
    <dgm:pt modelId="{B27394AB-CCF8-4594-9A51-B9B50B665AA1}" type="sibTrans" cxnId="{813A6735-46A4-47D8-9D2F-E9B453949255}">
      <dgm:prSet/>
      <dgm:spPr/>
      <dgm:t>
        <a:bodyPr/>
        <a:lstStyle/>
        <a:p>
          <a:endParaRPr lang="ru-RU"/>
        </a:p>
      </dgm:t>
    </dgm:pt>
    <dgm:pt modelId="{2012E769-3E13-4F0D-9105-7E4201F6D104}">
      <dgm:prSet phldrT="[Текст]" custT="1"/>
      <dgm:spPr/>
      <dgm:t>
        <a:bodyPr/>
        <a:lstStyle/>
        <a:p>
          <a:r>
            <a:rPr lang="ru-RU" sz="14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1. Неудобная система хранения оборудования</a:t>
          </a:r>
        </a:p>
        <a:p>
          <a:r>
            <a:rPr lang="ru-RU" sz="14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2.  Большие временные потери на подготовку к лабораторным работам</a:t>
          </a:r>
        </a:p>
        <a:p>
          <a:r>
            <a:rPr lang="ru-RU" sz="14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3. Отсутствие электронного банка данных</a:t>
          </a:r>
        </a:p>
        <a:p>
          <a:r>
            <a:rPr lang="ru-RU" sz="14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4. Отсутствие нормативных  локальных актов</a:t>
          </a:r>
          <a:endParaRPr lang="ru-RU" sz="1400" b="1" i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826D391-7A28-43BF-BC19-0A80EA6F0331}" type="parTrans" cxnId="{DD881E79-7A69-48C6-9846-C9DCCF2D4EB0}">
      <dgm:prSet/>
      <dgm:spPr/>
      <dgm:t>
        <a:bodyPr/>
        <a:lstStyle/>
        <a:p>
          <a:endParaRPr lang="ru-RU"/>
        </a:p>
      </dgm:t>
    </dgm:pt>
    <dgm:pt modelId="{5A58D4BA-3CF1-40FC-8FF7-C8A41343842B}" type="sibTrans" cxnId="{DD881E79-7A69-48C6-9846-C9DCCF2D4EB0}">
      <dgm:prSet/>
      <dgm:spPr/>
      <dgm:t>
        <a:bodyPr/>
        <a:lstStyle/>
        <a:p>
          <a:endParaRPr lang="ru-RU"/>
        </a:p>
      </dgm:t>
    </dgm:pt>
    <dgm:pt modelId="{2B09260D-8F3F-4AFD-8C85-8ACB57727E01}" type="pres">
      <dgm:prSet presAssocID="{D100710C-AEFE-4CE7-A50D-3A87E1EA7925}" presName="Name0" presStyleCnt="0">
        <dgm:presLayoutVars>
          <dgm:dir/>
          <dgm:animLvl val="lvl"/>
          <dgm:resizeHandles val="exact"/>
        </dgm:presLayoutVars>
      </dgm:prSet>
      <dgm:spPr/>
    </dgm:pt>
    <dgm:pt modelId="{8CA3092F-FFB4-4ECF-9A01-0ED875EC53DB}" type="pres">
      <dgm:prSet presAssocID="{AB54CCE1-EA62-4C0E-A04D-5293F63983E8}" presName="Name8" presStyleCnt="0"/>
      <dgm:spPr/>
    </dgm:pt>
    <dgm:pt modelId="{82421289-C165-4147-BCA0-2447367074E1}" type="pres">
      <dgm:prSet presAssocID="{AB54CCE1-EA62-4C0E-A04D-5293F63983E8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C2B40E-0B26-4357-9C2B-29F1563E2059}" type="pres">
      <dgm:prSet presAssocID="{AB54CCE1-EA62-4C0E-A04D-5293F63983E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8CD202-F0FA-470E-931D-4C7980A5CAA9}" type="pres">
      <dgm:prSet presAssocID="{1C481B74-32D5-4A85-84CB-A8D1DA934724}" presName="Name8" presStyleCnt="0"/>
      <dgm:spPr/>
    </dgm:pt>
    <dgm:pt modelId="{86A0BCBA-79D9-4CA0-B284-092CAB2EFFC2}" type="pres">
      <dgm:prSet presAssocID="{1C481B74-32D5-4A85-84CB-A8D1DA934724}" presName="level" presStyleLbl="node1" presStyleIdx="1" presStyleCnt="3" custLinFactNeighborX="-486" custLinFactNeighborY="-332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4A3177-8B81-4A1F-A876-4FDACF0D6D5F}" type="pres">
      <dgm:prSet presAssocID="{1C481B74-32D5-4A85-84CB-A8D1DA93472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3E5431-36CB-4268-994A-258F71259952}" type="pres">
      <dgm:prSet presAssocID="{2012E769-3E13-4F0D-9105-7E4201F6D104}" presName="Name8" presStyleCnt="0"/>
      <dgm:spPr/>
    </dgm:pt>
    <dgm:pt modelId="{169045D8-39E0-4305-B820-1B91D1F6BF3A}" type="pres">
      <dgm:prSet presAssocID="{2012E769-3E13-4F0D-9105-7E4201F6D104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6B3295-AA54-468A-8BB8-008AC2D2B072}" type="pres">
      <dgm:prSet presAssocID="{2012E769-3E13-4F0D-9105-7E4201F6D10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296ACE-0E2A-4C30-970A-1A9401380BD6}" srcId="{D100710C-AEFE-4CE7-A50D-3A87E1EA7925}" destId="{AB54CCE1-EA62-4C0E-A04D-5293F63983E8}" srcOrd="0" destOrd="0" parTransId="{D1DAA83D-DAAF-48FF-A0E2-82DF4E18B682}" sibTransId="{D8E7ACDA-D0F2-4AC4-8936-4CDA314C9EDB}"/>
    <dgm:cxn modelId="{103B1217-9071-4CC6-896E-302C9AF89D9F}" type="presOf" srcId="{AB54CCE1-EA62-4C0E-A04D-5293F63983E8}" destId="{B1C2B40E-0B26-4357-9C2B-29F1563E2059}" srcOrd="1" destOrd="0" presId="urn:microsoft.com/office/officeart/2005/8/layout/pyramid1"/>
    <dgm:cxn modelId="{2AEEC7FE-08B3-4459-82B6-886BD9253180}" type="presOf" srcId="{AB54CCE1-EA62-4C0E-A04D-5293F63983E8}" destId="{82421289-C165-4147-BCA0-2447367074E1}" srcOrd="0" destOrd="0" presId="urn:microsoft.com/office/officeart/2005/8/layout/pyramid1"/>
    <dgm:cxn modelId="{5A002B91-CEF5-4DD2-AE96-37E629CF5DA0}" type="presOf" srcId="{D100710C-AEFE-4CE7-A50D-3A87E1EA7925}" destId="{2B09260D-8F3F-4AFD-8C85-8ACB57727E01}" srcOrd="0" destOrd="0" presId="urn:microsoft.com/office/officeart/2005/8/layout/pyramid1"/>
    <dgm:cxn modelId="{A9CC27C2-AFA6-4FD2-A99A-6DD326CEFC8D}" type="presOf" srcId="{1C481B74-32D5-4A85-84CB-A8D1DA934724}" destId="{86A0BCBA-79D9-4CA0-B284-092CAB2EFFC2}" srcOrd="0" destOrd="0" presId="urn:microsoft.com/office/officeart/2005/8/layout/pyramid1"/>
    <dgm:cxn modelId="{DD881E79-7A69-48C6-9846-C9DCCF2D4EB0}" srcId="{D100710C-AEFE-4CE7-A50D-3A87E1EA7925}" destId="{2012E769-3E13-4F0D-9105-7E4201F6D104}" srcOrd="2" destOrd="0" parTransId="{9826D391-7A28-43BF-BC19-0A80EA6F0331}" sibTransId="{5A58D4BA-3CF1-40FC-8FF7-C8A41343842B}"/>
    <dgm:cxn modelId="{257FAE46-700E-4E58-B651-DCF3E586F977}" type="presOf" srcId="{1C481B74-32D5-4A85-84CB-A8D1DA934724}" destId="{4C4A3177-8B81-4A1F-A876-4FDACF0D6D5F}" srcOrd="1" destOrd="0" presId="urn:microsoft.com/office/officeart/2005/8/layout/pyramid1"/>
    <dgm:cxn modelId="{E1ABB0B5-A4FF-4ADE-9290-303780DB9269}" type="presOf" srcId="{2012E769-3E13-4F0D-9105-7E4201F6D104}" destId="{169045D8-39E0-4305-B820-1B91D1F6BF3A}" srcOrd="0" destOrd="0" presId="urn:microsoft.com/office/officeart/2005/8/layout/pyramid1"/>
    <dgm:cxn modelId="{813A6735-46A4-47D8-9D2F-E9B453949255}" srcId="{D100710C-AEFE-4CE7-A50D-3A87E1EA7925}" destId="{1C481B74-32D5-4A85-84CB-A8D1DA934724}" srcOrd="1" destOrd="0" parTransId="{D59E6AF0-539E-4D99-AE90-69941A52FD18}" sibTransId="{B27394AB-CCF8-4594-9A51-B9B50B665AA1}"/>
    <dgm:cxn modelId="{456B8B16-EE1C-4585-B791-1D1D503607D5}" type="presOf" srcId="{2012E769-3E13-4F0D-9105-7E4201F6D104}" destId="{4F6B3295-AA54-468A-8BB8-008AC2D2B072}" srcOrd="1" destOrd="0" presId="urn:microsoft.com/office/officeart/2005/8/layout/pyramid1"/>
    <dgm:cxn modelId="{9D58A104-4C12-411C-A773-51C70DCD11DD}" type="presParOf" srcId="{2B09260D-8F3F-4AFD-8C85-8ACB57727E01}" destId="{8CA3092F-FFB4-4ECF-9A01-0ED875EC53DB}" srcOrd="0" destOrd="0" presId="urn:microsoft.com/office/officeart/2005/8/layout/pyramid1"/>
    <dgm:cxn modelId="{1601E803-1B88-4DC6-8044-A583555153B0}" type="presParOf" srcId="{8CA3092F-FFB4-4ECF-9A01-0ED875EC53DB}" destId="{82421289-C165-4147-BCA0-2447367074E1}" srcOrd="0" destOrd="0" presId="urn:microsoft.com/office/officeart/2005/8/layout/pyramid1"/>
    <dgm:cxn modelId="{6F688F6E-3577-42B4-AF09-9E99062F828F}" type="presParOf" srcId="{8CA3092F-FFB4-4ECF-9A01-0ED875EC53DB}" destId="{B1C2B40E-0B26-4357-9C2B-29F1563E2059}" srcOrd="1" destOrd="0" presId="urn:microsoft.com/office/officeart/2005/8/layout/pyramid1"/>
    <dgm:cxn modelId="{938E4966-0DC2-4604-80CA-DD74DD1BB47A}" type="presParOf" srcId="{2B09260D-8F3F-4AFD-8C85-8ACB57727E01}" destId="{328CD202-F0FA-470E-931D-4C7980A5CAA9}" srcOrd="1" destOrd="0" presId="urn:microsoft.com/office/officeart/2005/8/layout/pyramid1"/>
    <dgm:cxn modelId="{E5E5FFF9-8653-4C60-87A2-4A88A2793C7D}" type="presParOf" srcId="{328CD202-F0FA-470E-931D-4C7980A5CAA9}" destId="{86A0BCBA-79D9-4CA0-B284-092CAB2EFFC2}" srcOrd="0" destOrd="0" presId="urn:microsoft.com/office/officeart/2005/8/layout/pyramid1"/>
    <dgm:cxn modelId="{F1F281BD-86CC-40D0-A3F4-103C0983ED40}" type="presParOf" srcId="{328CD202-F0FA-470E-931D-4C7980A5CAA9}" destId="{4C4A3177-8B81-4A1F-A876-4FDACF0D6D5F}" srcOrd="1" destOrd="0" presId="urn:microsoft.com/office/officeart/2005/8/layout/pyramid1"/>
    <dgm:cxn modelId="{93D2FEEC-C87B-4841-B0E6-8D879FE58A02}" type="presParOf" srcId="{2B09260D-8F3F-4AFD-8C85-8ACB57727E01}" destId="{1A3E5431-36CB-4268-994A-258F71259952}" srcOrd="2" destOrd="0" presId="urn:microsoft.com/office/officeart/2005/8/layout/pyramid1"/>
    <dgm:cxn modelId="{703DD62C-5F19-4172-9D9D-FC66284EE600}" type="presParOf" srcId="{1A3E5431-36CB-4268-994A-258F71259952}" destId="{169045D8-39E0-4305-B820-1B91D1F6BF3A}" srcOrd="0" destOrd="0" presId="urn:microsoft.com/office/officeart/2005/8/layout/pyramid1"/>
    <dgm:cxn modelId="{5CDA3600-93E9-4650-8E2B-9176FF11F31D}" type="presParOf" srcId="{1A3E5431-36CB-4268-994A-258F71259952}" destId="{4F6B3295-AA54-468A-8BB8-008AC2D2B072}" srcOrd="1" destOrd="0" presId="urn:microsoft.com/office/officeart/2005/8/layout/pyramid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204429-064E-4CF9-B7A6-021079BA2108}" type="datetimeFigureOut">
              <a:rPr lang="ru-RU" smtClean="0"/>
              <a:pPr/>
              <a:t>23.02.2021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81FC3A-4D30-4313-BFBD-997EF735B35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3BACE-31BB-4947-BAEA-9C066D354B29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3BACE-31BB-4947-BAEA-9C066D354B29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3BACE-31BB-4947-BAEA-9C066D354B29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3BACE-31BB-4947-BAEA-9C066D354B29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3BACE-31BB-4947-BAEA-9C066D354B29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400"/>
          </a:xfrm>
          <a:prstGeom prst="rect">
            <a:avLst/>
          </a:prstGeom>
        </p:spPr>
        <p:txBody>
          <a:bodyPr anchor="ctr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3" name="Shape 15"/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/>
            </a:lvl1pPr>
          </a:lstStyle>
          <a:p>
            <a:pPr>
              <a:defRPr/>
            </a:pPr>
            <a:fld id="{32566ED0-2ABB-47F0-BB1F-4723BEA9BBA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11189" y="1483784"/>
            <a:ext cx="8328025" cy="514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D:\Work\Bachti\!!!ВНУТРЕННИЕ\декабрь\презентация\gerb_obl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95351" y="122767"/>
            <a:ext cx="868363" cy="935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710008" y="1484786"/>
            <a:ext cx="7174361" cy="1107965"/>
          </a:xfrm>
          <a:prstGeom prst="rect">
            <a:avLst/>
          </a:prstGeom>
          <a:noFill/>
        </p:spPr>
        <p:txBody>
          <a:bodyPr rtlCol="0">
            <a:spAutoFit/>
          </a:bodyPr>
          <a:lstStyle>
            <a:lvl1pPr>
              <a:defRPr lang="ru-RU" sz="6000" kern="1200" baseline="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6" name="Текст 2"/>
          <p:cNvSpPr>
            <a:spLocks noGrp="1"/>
          </p:cNvSpPr>
          <p:nvPr>
            <p:ph idx="1"/>
          </p:nvPr>
        </p:nvSpPr>
        <p:spPr>
          <a:xfrm>
            <a:off x="891105" y="3594393"/>
            <a:ext cx="3600400" cy="553968"/>
          </a:xfrm>
          <a:prstGeom prst="rect">
            <a:avLst/>
          </a:prstGeom>
          <a:noFill/>
        </p:spPr>
        <p:txBody>
          <a:bodyPr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half" idx="2"/>
          </p:nvPr>
        </p:nvSpPr>
        <p:spPr>
          <a:xfrm>
            <a:off x="2051720" y="121713"/>
            <a:ext cx="1008112" cy="1041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yrga_school8@mail.ru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051" y="1136651"/>
            <a:ext cx="8145463" cy="2308324"/>
          </a:xfrm>
        </p:spPr>
        <p:txBody>
          <a:bodyPr/>
          <a:lstStyle/>
          <a:p>
            <a:pPr algn="ctr"/>
            <a:r>
              <a:rPr sz="36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Применение системы 5С </a:t>
            </a:r>
            <a:br>
              <a:rPr sz="36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sz="36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 подготовке лабораторных работ </a:t>
            </a:r>
            <a:br>
              <a:rPr sz="36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sz="36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кабинете физики по теме «Электрические явления»</a:t>
            </a:r>
            <a:endParaRPr sz="360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Объект 2"/>
          <p:cNvSpPr txBox="1">
            <a:spLocks noGrp="1"/>
          </p:cNvSpPr>
          <p:nvPr>
            <p:ph idx="1"/>
          </p:nvPr>
        </p:nvSpPr>
        <p:spPr>
          <a:xfrm>
            <a:off x="0" y="4218518"/>
            <a:ext cx="6618288" cy="830997"/>
          </a:xfrm>
        </p:spPr>
        <p:txBody>
          <a:bodyPr/>
          <a:lstStyle/>
          <a:p>
            <a:pPr>
              <a:buFontTx/>
              <a:buNone/>
            </a:pPr>
            <a:r>
              <a:rPr b="1">
                <a:latin typeface="Times New Roman" pitchFamily="18" charset="0"/>
                <a:cs typeface="Times New Roman" pitchFamily="18" charset="0"/>
              </a:rPr>
              <a:t>     </a:t>
            </a:r>
            <a:r>
              <a:rPr b="1">
                <a:solidFill>
                  <a:srgbClr val="1D0C84"/>
                </a:solidFill>
                <a:latin typeface="Times New Roman" pitchFamily="18" charset="0"/>
                <a:cs typeface="Times New Roman" pitchFamily="18" charset="0"/>
              </a:rPr>
              <a:t>МБОУ "</a:t>
            </a:r>
            <a:r>
              <a:rPr b="1" smtClean="0">
                <a:solidFill>
                  <a:srgbClr val="1D0C84"/>
                </a:solidFill>
                <a:latin typeface="Times New Roman" pitchFamily="18" charset="0"/>
                <a:cs typeface="Times New Roman" pitchFamily="18" charset="0"/>
              </a:rPr>
              <a:t>Средняя общеобразовательная  </a:t>
            </a:r>
            <a:r>
              <a:rPr b="1">
                <a:solidFill>
                  <a:srgbClr val="1D0C84"/>
                </a:solidFill>
                <a:latin typeface="Times New Roman" pitchFamily="18" charset="0"/>
                <a:cs typeface="Times New Roman" pitchFamily="18" charset="0"/>
              </a:rPr>
              <a:t>школа № 8 г.Юрги"</a:t>
            </a:r>
          </a:p>
        </p:txBody>
      </p:sp>
      <p:pic>
        <p:nvPicPr>
          <p:cNvPr id="14340" name="Picture 3" descr="D:\Сайт\Эмблема\2072452_gerb-urg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7852" y="0"/>
            <a:ext cx="633412" cy="980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2" descr="C:\Users\Teacher\Desktop\Школ.Герб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942" y="256275"/>
            <a:ext cx="823913" cy="92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0" y="214290"/>
            <a:ext cx="8929686" cy="928694"/>
          </a:xfrm>
          <a:prstGeom prst="rect">
            <a:avLst/>
          </a:prstGeom>
          <a:gradFill>
            <a:gsLst>
              <a:gs pos="0">
                <a:schemeClr val="bg1"/>
              </a:gs>
              <a:gs pos="39999">
                <a:srgbClr val="E4F0F4"/>
              </a:gs>
              <a:gs pos="70000">
                <a:srgbClr val="C0E1F6"/>
              </a:gs>
              <a:gs pos="100000">
                <a:srgbClr val="AAF4F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ВИЗУАЛИЗАЦИЯ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5" name="Picture 2" descr="C:\Users\Teacher\Desktop\Школ.Гер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900" y="214290"/>
            <a:ext cx="823913" cy="92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1214414" y="1214422"/>
            <a:ext cx="12858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B21E37"/>
                </a:solidFill>
                <a:latin typeface="Times New Roman" pitchFamily="18" charset="0"/>
                <a:cs typeface="Times New Roman" pitchFamily="18" charset="0"/>
              </a:rPr>
              <a:t>БЫЛО</a:t>
            </a:r>
            <a:endParaRPr lang="ru-RU" sz="2400" dirty="0">
              <a:solidFill>
                <a:srgbClr val="B21E37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143504" y="1214422"/>
            <a:ext cx="12882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B21E37"/>
                </a:solidFill>
                <a:latin typeface="Times New Roman" pitchFamily="18" charset="0"/>
                <a:cs typeface="Times New Roman" pitchFamily="18" charset="0"/>
              </a:rPr>
              <a:t>СТАЛО</a:t>
            </a:r>
            <a:endParaRPr lang="ru-RU" sz="2400" dirty="0">
              <a:solidFill>
                <a:srgbClr val="B21E37"/>
              </a:solidFill>
            </a:endParaRPr>
          </a:p>
        </p:txBody>
      </p:sp>
      <p:pic>
        <p:nvPicPr>
          <p:cNvPr id="20" name="Рисунок 19" descr="D:\Users\Admin\Desktop\Телефон 23.-2\WhatsApp\IMG-20210222-WA000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714488"/>
            <a:ext cx="214314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D:\Users\Admin\Desktop\Телефон 23.-2\WhatsApp\IMG-20210222-WA002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286256"/>
            <a:ext cx="2143140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D:\Users\Admin\Desktop\Телефон 23.-2\WhatsApp\IMG-20210222-WA001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45523" y="1886599"/>
            <a:ext cx="1714512" cy="2113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D:\Users\Admin\Desktop\Телефон 23.-2\WhatsApp\IMG-20210222-WA0010 - копия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12" y="4572008"/>
            <a:ext cx="2571769" cy="2019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D:\Users\Admin\Desktop\Телефон 23.-2\WhatsApp\IMG-20210222-WA0034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86644" y="1928802"/>
            <a:ext cx="150019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D:\Users\Admin\Desktop\Телефон 23.-2\WhatsApp\IMG-20210222-WA0029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0430" y="4500570"/>
            <a:ext cx="2571768" cy="2011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D:\Users\Admin\Desktop\Телефон 23.-2\WhatsApp\IMG-20210222-WA0015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86182" y="1857364"/>
            <a:ext cx="150019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0" y="214290"/>
            <a:ext cx="8929686" cy="928694"/>
          </a:xfrm>
          <a:prstGeom prst="rect">
            <a:avLst/>
          </a:prstGeom>
          <a:gradFill>
            <a:gsLst>
              <a:gs pos="0">
                <a:schemeClr val="bg1"/>
              </a:gs>
              <a:gs pos="39999">
                <a:srgbClr val="E4F0F4"/>
              </a:gs>
              <a:gs pos="70000">
                <a:srgbClr val="C0E1F6"/>
              </a:gs>
              <a:gs pos="100000">
                <a:srgbClr val="AAF4F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5" name="Picture 2" descr="C:\Users\Teacher\Desktop\Школ.Гер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900" y="214290"/>
            <a:ext cx="823913" cy="92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2714612" y="4286256"/>
            <a:ext cx="64293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МБОУ «Средняя общеобразовательная школа №8 г.Юрги»</a:t>
            </a:r>
          </a:p>
          <a:p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Кемеровская область – Кузбасс, город Юрга</a:t>
            </a:r>
          </a:p>
          <a:p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ул. Фестивальная, 7,  тел. 8(38451)45550</a:t>
            </a:r>
          </a:p>
          <a:p>
            <a:endParaRPr lang="ru-RU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yrga_school8@mail.ru</a:t>
            </a:r>
            <a:endParaRPr lang="en-US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 flipH="1">
            <a:off x="0" y="2143116"/>
            <a:ext cx="8929686" cy="928694"/>
          </a:xfrm>
          <a:prstGeom prst="rect">
            <a:avLst/>
          </a:prstGeom>
          <a:gradFill>
            <a:gsLst>
              <a:gs pos="0">
                <a:schemeClr val="bg1"/>
              </a:gs>
              <a:gs pos="39999">
                <a:srgbClr val="E4F0F4"/>
              </a:gs>
              <a:gs pos="70000">
                <a:srgbClr val="C0E1F6"/>
              </a:gs>
              <a:gs pos="100000">
                <a:srgbClr val="AAF4F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4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Спасибо  за  внимание!</a:t>
            </a:r>
            <a:endParaRPr lang="ru-RU" sz="4800" i="1" dirty="0">
              <a:solidFill>
                <a:srgbClr val="7030A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43174" y="5929330"/>
            <a:ext cx="2999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https://yschool8.kuz-edu.ru/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1" y="285728"/>
            <a:ext cx="9143999" cy="1143008"/>
          </a:xfrm>
          <a:prstGeom prst="rect">
            <a:avLst/>
          </a:prstGeom>
          <a:gradFill>
            <a:gsLst>
              <a:gs pos="0">
                <a:schemeClr val="bg1"/>
              </a:gs>
              <a:gs pos="39999">
                <a:srgbClr val="E4F0F4"/>
              </a:gs>
              <a:gs pos="70000">
                <a:srgbClr val="C0E1F6"/>
              </a:gs>
              <a:gs pos="100000">
                <a:srgbClr val="AAF4F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ru-RU" sz="1050" dirty="0"/>
          </a:p>
        </p:txBody>
      </p:sp>
      <p:pic>
        <p:nvPicPr>
          <p:cNvPr id="6" name="Рисунок 5" descr="D:\Users\Admin\Desktop\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835" y="792480"/>
            <a:ext cx="9007165" cy="6065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Users\Teacher\Desktop\Школ.Герб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900" y="357166"/>
            <a:ext cx="823913" cy="92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700" y="2867800"/>
            <a:ext cx="2331474" cy="1122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flipH="1">
            <a:off x="1" y="214290"/>
            <a:ext cx="9143999" cy="1143008"/>
          </a:xfrm>
          <a:prstGeom prst="rect">
            <a:avLst/>
          </a:prstGeom>
          <a:gradFill>
            <a:gsLst>
              <a:gs pos="0">
                <a:schemeClr val="bg1"/>
              </a:gs>
              <a:gs pos="39999">
                <a:srgbClr val="E4F0F4"/>
              </a:gs>
              <a:gs pos="70000">
                <a:srgbClr val="C0E1F6"/>
              </a:gs>
              <a:gs pos="100000">
                <a:srgbClr val="AAF4F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КОМАНДА  ПРОЕКТА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5" name="Picture 2" descr="C:\Users\Teacher\Desktop\Школ.Гер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900" y="357166"/>
            <a:ext cx="823913" cy="92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 descr="D:\Users\Admin\Desktop\Бережливая школа\рИСУНКИ команда\yn550hMMao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1571612"/>
            <a:ext cx="5161970" cy="3500462"/>
          </a:xfrm>
          <a:prstGeom prst="rect">
            <a:avLst/>
          </a:prstGeom>
          <a:noFill/>
        </p:spPr>
      </p:pic>
      <p:sp>
        <p:nvSpPr>
          <p:cNvPr id="7" name="Прямоугольник 60"/>
          <p:cNvSpPr>
            <a:spLocks noChangeArrowheads="1"/>
          </p:cNvSpPr>
          <p:nvPr/>
        </p:nvSpPr>
        <p:spPr bwMode="auto">
          <a:xfrm rot="10800000" flipV="1">
            <a:off x="5357818" y="1643050"/>
            <a:ext cx="3429024" cy="954105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altLang="ru-RU" sz="2000" b="1" dirty="0" err="1" smtClean="0">
                <a:solidFill>
                  <a:schemeClr val="bg1"/>
                </a:solidFill>
                <a:latin typeface="Arial Narrow" pitchFamily="34" charset="0"/>
              </a:rPr>
              <a:t>Мацуева</a:t>
            </a:r>
            <a:r>
              <a:rPr lang="ru-RU" altLang="ru-RU" sz="20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  <a:p>
            <a:pPr algn="ctr"/>
            <a:r>
              <a:rPr lang="ru-RU" altLang="ru-RU" b="1" dirty="0" smtClean="0">
                <a:solidFill>
                  <a:schemeClr val="bg1"/>
                </a:solidFill>
                <a:latin typeface="Arial Narrow" pitchFamily="34" charset="0"/>
              </a:rPr>
              <a:t>Татьяна Александровна, лаборант кабинета физики </a:t>
            </a:r>
            <a:endParaRPr lang="ru-RU" alt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1643050"/>
            <a:ext cx="3429024" cy="928694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latin typeface="Arial Narrow" pitchFamily="34" charset="0"/>
                <a:cs typeface="Times New Roman" pitchFamily="18" charset="0"/>
              </a:rPr>
              <a:t>Котова</a:t>
            </a:r>
            <a:r>
              <a:rPr lang="ru-RU" b="1" dirty="0" smtClean="0">
                <a:latin typeface="Arial Narrow" pitchFamily="34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b="1" dirty="0" smtClean="0">
                <a:latin typeface="Arial Narrow" pitchFamily="34" charset="0"/>
                <a:cs typeface="Times New Roman" pitchFamily="18" charset="0"/>
              </a:rPr>
              <a:t>Ольга Михайловна, </a:t>
            </a:r>
          </a:p>
          <a:p>
            <a:pPr algn="ctr">
              <a:defRPr/>
            </a:pPr>
            <a:r>
              <a:rPr lang="ru-RU" b="1" dirty="0" smtClean="0">
                <a:latin typeface="Arial Narrow" pitchFamily="34" charset="0"/>
                <a:cs typeface="Times New Roman" pitchFamily="18" charset="0"/>
              </a:rPr>
              <a:t>зам.директора по УВР</a:t>
            </a:r>
            <a:endParaRPr lang="ru-RU" b="1" dirty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4929197"/>
            <a:ext cx="3500462" cy="1049571"/>
          </a:xfrm>
          <a:prstGeom prst="rect">
            <a:avLst/>
          </a:prstGeom>
          <a:solidFill>
            <a:srgbClr val="5A4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/>
              <a:t>Щеглова </a:t>
            </a:r>
          </a:p>
          <a:p>
            <a:pPr algn="ctr">
              <a:defRPr/>
            </a:pPr>
            <a:r>
              <a:rPr lang="ru-RU" b="1" dirty="0" smtClean="0"/>
              <a:t>Лариса Владимировна, </a:t>
            </a:r>
          </a:p>
          <a:p>
            <a:pPr algn="ctr">
              <a:defRPr/>
            </a:pPr>
            <a:r>
              <a:rPr lang="ru-RU" b="1" dirty="0" smtClean="0"/>
              <a:t>учитель физики</a:t>
            </a:r>
            <a:endParaRPr lang="ru-RU" b="1" dirty="0"/>
          </a:p>
        </p:txBody>
      </p:sp>
      <p:sp>
        <p:nvSpPr>
          <p:cNvPr id="10" name="Название 1"/>
          <p:cNvSpPr txBox="1">
            <a:spLocks/>
          </p:cNvSpPr>
          <p:nvPr/>
        </p:nvSpPr>
        <p:spPr>
          <a:xfrm>
            <a:off x="5786446" y="1785926"/>
            <a:ext cx="2774950" cy="1047750"/>
          </a:xfrm>
          <a:prstGeom prst="rect">
            <a:avLst/>
          </a:prstGeom>
          <a:noFill/>
        </p:spPr>
        <p:txBody>
          <a:bodyPr lIns="77916" tIns="38958" rIns="77916" bIns="38958"/>
          <a:lstStyle/>
          <a:p>
            <a:pPr marL="135000" indent="-1350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ru-RU" sz="1050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5357818" y="4929198"/>
            <a:ext cx="3286148" cy="1000132"/>
          </a:xfrm>
          <a:prstGeom prst="rect">
            <a:avLst/>
          </a:prstGeom>
          <a:solidFill>
            <a:srgbClr val="0073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0" tIns="45719" rIns="91438" bIns="45719" anchor="ctr"/>
          <a:lstStyle/>
          <a:p>
            <a:pPr algn="ctr">
              <a:defRPr/>
            </a:pPr>
            <a:r>
              <a:rPr lang="ru-RU" sz="2000" b="1" dirty="0" smtClean="0">
                <a:latin typeface="Arial Narrow" pitchFamily="34" charset="0"/>
                <a:cs typeface="Calibri" panose="020F0502020204030204" pitchFamily="34" charset="0"/>
              </a:rPr>
              <a:t>Мехова </a:t>
            </a:r>
          </a:p>
          <a:p>
            <a:pPr algn="ctr">
              <a:defRPr/>
            </a:pPr>
            <a:r>
              <a:rPr lang="ru-RU" b="1" dirty="0" smtClean="0">
                <a:latin typeface="Arial Narrow" pitchFamily="34" charset="0"/>
                <a:cs typeface="Calibri" panose="020F0502020204030204" pitchFamily="34" charset="0"/>
              </a:rPr>
              <a:t>Татьяна Анатольевна, </a:t>
            </a:r>
          </a:p>
          <a:p>
            <a:pPr algn="ctr">
              <a:defRPr/>
            </a:pPr>
            <a:r>
              <a:rPr lang="ru-RU" b="1" dirty="0" smtClean="0">
                <a:latin typeface="Arial Narrow" pitchFamily="34" charset="0"/>
                <a:cs typeface="Calibri" panose="020F0502020204030204" pitchFamily="34" charset="0"/>
              </a:rPr>
              <a:t>зам.директора по УВР</a:t>
            </a:r>
            <a:endParaRPr lang="ru-RU" b="1" dirty="0">
              <a:latin typeface="Arial Narrow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1" y="0"/>
            <a:ext cx="9143999" cy="1143008"/>
          </a:xfrm>
          <a:prstGeom prst="rect">
            <a:avLst/>
          </a:prstGeom>
          <a:gradFill>
            <a:gsLst>
              <a:gs pos="0">
                <a:schemeClr val="bg1"/>
              </a:gs>
              <a:gs pos="39999">
                <a:srgbClr val="E4F0F4"/>
              </a:gs>
              <a:gs pos="70000">
                <a:srgbClr val="C0E1F6"/>
              </a:gs>
              <a:gs pos="100000">
                <a:srgbClr val="AAF4F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ru-RU" sz="105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8520600" cy="63263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КАРТА ТЕКУЩЕГО СОСТОЯНИЯ 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Teacher\Desktop\Школ.Герб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900" y="357166"/>
            <a:ext cx="823913" cy="92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5143504" y="4714885"/>
            <a:ext cx="292892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1428736"/>
            <a:ext cx="464347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ПЕРЕЧЕНЬ ПОТЕРЬ/ПРОБЛЕМ</a:t>
            </a:r>
          </a:p>
          <a:p>
            <a:pPr marL="457200" indent="-457200">
              <a:buAutoNum type="arabicPeriod"/>
            </a:pPr>
            <a:r>
              <a:rPr lang="ru-RU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Отдельное хранение приборов для лабораторных работ</a:t>
            </a:r>
          </a:p>
          <a:p>
            <a:pPr marL="457200" indent="-457200">
              <a:buAutoNum type="arabicPeriod"/>
            </a:pPr>
            <a:r>
              <a:rPr lang="ru-RU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Отсутствие электронного каталога</a:t>
            </a:r>
          </a:p>
          <a:p>
            <a:pPr marL="457200" indent="-457200">
              <a:buAutoNum type="arabicPeriod"/>
            </a:pPr>
            <a:r>
              <a:rPr lang="ru-RU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Потери времени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 учителя и лаборанта –  на подготовку к лабораторной работе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 лаборанта – на расстановку и уборку оборудования</a:t>
            </a:r>
          </a:p>
          <a:p>
            <a:pPr marL="457200" indent="-457200"/>
            <a:r>
              <a:rPr lang="ru-RU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4. 	Недостаточный уровень ответственности некоторых учащихся за сохранность оборудования</a:t>
            </a:r>
          </a:p>
          <a:p>
            <a:pPr marL="457200" indent="-457200"/>
            <a:endParaRPr lang="ru-RU" sz="20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rgbClr val="CC0066"/>
              </a:solidFill>
            </a:endParaRPr>
          </a:p>
        </p:txBody>
      </p:sp>
      <p:pic>
        <p:nvPicPr>
          <p:cNvPr id="43010" name="Picture 2" descr="D:\Users\Admin\Desktop\5 С и Навигация\IMG_20210218_153119 -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1500174"/>
            <a:ext cx="3832969" cy="3071834"/>
          </a:xfrm>
          <a:prstGeom prst="rect">
            <a:avLst/>
          </a:prstGeom>
          <a:noFill/>
        </p:spPr>
      </p:pic>
      <p:pic>
        <p:nvPicPr>
          <p:cNvPr id="7" name="Рисунок 6" descr="D:\Users\Admin\Desktop\5 С и Навигация\IMG_20210218_15075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179698">
            <a:off x="152391" y="4875462"/>
            <a:ext cx="185738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Users\Admin\Desktop\5 С и Навигация\IMG_20210218_15291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210430">
            <a:off x="1983746" y="4925908"/>
            <a:ext cx="171451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Users\Admin\Desktop\5 С и Навигация\IMG_20210218_153108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097004">
            <a:off x="3632348" y="4957703"/>
            <a:ext cx="178595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5643538" y="4714884"/>
            <a:ext cx="328618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ВПП</a:t>
            </a:r>
          </a:p>
          <a:p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Подготовка	55 минут</a:t>
            </a:r>
          </a:p>
          <a:p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Расстановка 	9 минут</a:t>
            </a:r>
          </a:p>
          <a:p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Уборка 		5 минут</a:t>
            </a:r>
          </a:p>
          <a:p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хема 11"/>
          <p:cNvGraphicFramePr/>
          <p:nvPr/>
        </p:nvGraphicFramePr>
        <p:xfrm>
          <a:off x="1500166" y="1397000"/>
          <a:ext cx="6119834" cy="4532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 flipH="1">
            <a:off x="1000100" y="214290"/>
            <a:ext cx="8143900" cy="1143008"/>
          </a:xfrm>
          <a:prstGeom prst="rect">
            <a:avLst/>
          </a:prstGeom>
          <a:gradFill>
            <a:gsLst>
              <a:gs pos="0">
                <a:schemeClr val="bg1"/>
              </a:gs>
              <a:gs pos="39999">
                <a:srgbClr val="E4F0F4"/>
              </a:gs>
              <a:gs pos="70000">
                <a:srgbClr val="C0E1F6"/>
              </a:gs>
              <a:gs pos="100000">
                <a:srgbClr val="AAF4F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ПИРАМИДА             ПРОБЛЕМ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714488"/>
            <a:ext cx="2691963" cy="1122400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Проблемы </a:t>
            </a:r>
            <a:br>
              <a:rPr lang="ru-RU" sz="1800" b="1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</a:br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регионального уровня</a:t>
            </a:r>
            <a:endParaRPr lang="ru-RU" sz="1800" b="1" dirty="0">
              <a:solidFill>
                <a:schemeClr val="accent4">
                  <a:lumMod val="7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5" name="Picture 2" descr="C:\Users\Teacher\Desktop\Школ.Герб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43900" y="357166"/>
            <a:ext cx="823913" cy="92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285720" y="3214686"/>
            <a:ext cx="2786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Проблемы муниципального уровня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5720" y="5000636"/>
            <a:ext cx="22132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1B474D"/>
                </a:solidFill>
                <a:latin typeface="Arial Narrow" pitchFamily="34" charset="0"/>
              </a:rPr>
              <a:t>Проблемы, </a:t>
            </a:r>
          </a:p>
          <a:p>
            <a:r>
              <a:rPr lang="ru-RU" b="1" dirty="0" smtClean="0">
                <a:solidFill>
                  <a:srgbClr val="1B474D"/>
                </a:solidFill>
                <a:latin typeface="Arial Narrow" pitchFamily="34" charset="0"/>
              </a:rPr>
              <a:t>решающиеся организацией</a:t>
            </a:r>
            <a:endParaRPr lang="ru-RU" b="1" dirty="0">
              <a:solidFill>
                <a:srgbClr val="1B474D"/>
              </a:solidFill>
              <a:latin typeface="Arial Narrow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286512" y="2000240"/>
            <a:ext cx="2857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Министерство образования и науки Кузбасса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215074" y="3214686"/>
            <a:ext cx="2719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Управление образованием города Юрги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000892" y="5000636"/>
            <a:ext cx="21431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МБОУ </a:t>
            </a: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«СОШ № 8 г.Юрги»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1" y="0"/>
            <a:ext cx="9143999" cy="1143008"/>
          </a:xfrm>
          <a:prstGeom prst="rect">
            <a:avLst/>
          </a:prstGeom>
          <a:gradFill>
            <a:gsLst>
              <a:gs pos="0">
                <a:schemeClr val="bg1"/>
              </a:gs>
              <a:gs pos="39999">
                <a:srgbClr val="E4F0F4"/>
              </a:gs>
              <a:gs pos="70000">
                <a:srgbClr val="C0E1F6"/>
              </a:gs>
              <a:gs pos="100000">
                <a:srgbClr val="AAF4F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ru-RU" sz="105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8520600" cy="63263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КАРТА  ЦЕЛЕВОГО  СОСТОЯНИЯ 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43504" y="4714885"/>
            <a:ext cx="292892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571868" y="1142984"/>
            <a:ext cx="464347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РЕШЕНИЕ ПРОБЛЕМ</a:t>
            </a:r>
          </a:p>
          <a:p>
            <a:pPr marL="457200" indent="-457200">
              <a:buAutoNum type="arabicPeriod"/>
            </a:pPr>
            <a:r>
              <a:rPr lang="ru-RU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Организация рационального хранения оборудования в отдельных контейнерах (набор для лабораторных работ по теме «Электрические явления»</a:t>
            </a:r>
          </a:p>
          <a:p>
            <a:pPr marL="457200" indent="-457200">
              <a:buAutoNum type="arabicPeriod"/>
            </a:pPr>
            <a:r>
              <a:rPr lang="ru-RU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Создание электронного каталога</a:t>
            </a:r>
          </a:p>
          <a:p>
            <a:pPr marL="457200" indent="-457200">
              <a:buAutoNum type="arabicPeriod"/>
            </a:pPr>
            <a:r>
              <a:rPr lang="ru-RU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«Закрепление» наборов для оборудования за конкретным учебным местом </a:t>
            </a:r>
          </a:p>
          <a:p>
            <a:pPr marL="457200" indent="-457200"/>
            <a:endParaRPr lang="ru-RU" sz="20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rgbClr val="CC0066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4429132"/>
            <a:ext cx="328618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ВПП</a:t>
            </a:r>
          </a:p>
          <a:p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Подготовка	15 минут</a:t>
            </a:r>
          </a:p>
          <a:p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Расстановка 	3 минуты</a:t>
            </a:r>
          </a:p>
          <a:p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Уборка 		2 минуты</a:t>
            </a:r>
          </a:p>
          <a:p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A50021"/>
              </a:solidFill>
            </a:endParaRPr>
          </a:p>
        </p:txBody>
      </p:sp>
      <p:pic>
        <p:nvPicPr>
          <p:cNvPr id="13" name="Рисунок 12" descr="D:\Users\Admin\Desktop\Телефон 23.-2\WhatsApp\IMG-20210222-WA003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071546"/>
            <a:ext cx="235745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D:\Users\Admin\Desktop\Телефон 23.-2\WhatsApp\IMG-20210222-WA0020 - копия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3571876"/>
            <a:ext cx="4492956" cy="3120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Teacher\Desktop\Школ.Герб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3900" y="357166"/>
            <a:ext cx="823913" cy="92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oup 209"/>
          <p:cNvGrpSpPr>
            <a:grpSpLocks noChangeAspect="1"/>
          </p:cNvGrpSpPr>
          <p:nvPr/>
        </p:nvGrpSpPr>
        <p:grpSpPr bwMode="auto">
          <a:xfrm>
            <a:off x="214282" y="3071810"/>
            <a:ext cx="1599701" cy="1357322"/>
            <a:chOff x="97" y="2164"/>
            <a:chExt cx="792" cy="504"/>
          </a:xfrm>
        </p:grpSpPr>
        <p:sp>
          <p:nvSpPr>
            <p:cNvPr id="17" name="AutoShape 208"/>
            <p:cNvSpPr>
              <a:spLocks noChangeAspect="1" noChangeArrowheads="1" noTextEdit="1"/>
            </p:cNvSpPr>
            <p:nvPr/>
          </p:nvSpPr>
          <p:spPr bwMode="auto">
            <a:xfrm>
              <a:off x="97" y="2164"/>
              <a:ext cx="792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ru-RU" sz="1050"/>
            </a:p>
          </p:txBody>
        </p:sp>
        <p:sp>
          <p:nvSpPr>
            <p:cNvPr id="18" name="Freeform 210"/>
            <p:cNvSpPr>
              <a:spLocks/>
            </p:cNvSpPr>
            <p:nvPr/>
          </p:nvSpPr>
          <p:spPr bwMode="auto">
            <a:xfrm>
              <a:off x="226" y="2268"/>
              <a:ext cx="540" cy="383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2263" y="0"/>
                </a:cxn>
                <a:cxn ang="0">
                  <a:pos x="2338" y="75"/>
                </a:cxn>
                <a:cxn ang="0">
                  <a:pos x="2338" y="1563"/>
                </a:cxn>
                <a:cxn ang="0">
                  <a:pos x="2263" y="1638"/>
                </a:cxn>
                <a:cxn ang="0">
                  <a:pos x="75" y="1638"/>
                </a:cxn>
                <a:cxn ang="0">
                  <a:pos x="0" y="1563"/>
                </a:cxn>
                <a:cxn ang="0">
                  <a:pos x="0" y="75"/>
                </a:cxn>
                <a:cxn ang="0">
                  <a:pos x="75" y="0"/>
                </a:cxn>
              </a:cxnLst>
              <a:rect l="0" t="0" r="r" b="b"/>
              <a:pathLst>
                <a:path w="2338" h="1638">
                  <a:moveTo>
                    <a:pt x="75" y="0"/>
                  </a:moveTo>
                  <a:lnTo>
                    <a:pt x="2263" y="0"/>
                  </a:lnTo>
                  <a:cubicBezTo>
                    <a:pt x="2305" y="0"/>
                    <a:pt x="2338" y="34"/>
                    <a:pt x="2338" y="75"/>
                  </a:cubicBezTo>
                  <a:lnTo>
                    <a:pt x="2338" y="1563"/>
                  </a:lnTo>
                  <a:cubicBezTo>
                    <a:pt x="2338" y="1604"/>
                    <a:pt x="2305" y="1638"/>
                    <a:pt x="2263" y="1638"/>
                  </a:cubicBezTo>
                  <a:lnTo>
                    <a:pt x="75" y="1638"/>
                  </a:lnTo>
                  <a:cubicBezTo>
                    <a:pt x="34" y="1638"/>
                    <a:pt x="0" y="1604"/>
                    <a:pt x="0" y="1563"/>
                  </a:cubicBezTo>
                  <a:lnTo>
                    <a:pt x="0" y="75"/>
                  </a:lnTo>
                  <a:cubicBezTo>
                    <a:pt x="0" y="34"/>
                    <a:pt x="34" y="0"/>
                    <a:pt x="75" y="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ru-RU" sz="1050"/>
            </a:p>
          </p:txBody>
        </p:sp>
        <p:sp>
          <p:nvSpPr>
            <p:cNvPr id="19" name="Freeform 211"/>
            <p:cNvSpPr>
              <a:spLocks/>
            </p:cNvSpPr>
            <p:nvPr/>
          </p:nvSpPr>
          <p:spPr bwMode="auto">
            <a:xfrm>
              <a:off x="226" y="2268"/>
              <a:ext cx="461" cy="383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1999" y="0"/>
                </a:cxn>
                <a:cxn ang="0">
                  <a:pos x="361" y="1638"/>
                </a:cxn>
                <a:cxn ang="0">
                  <a:pos x="75" y="1638"/>
                </a:cxn>
                <a:cxn ang="0">
                  <a:pos x="0" y="1563"/>
                </a:cxn>
                <a:cxn ang="0">
                  <a:pos x="0" y="75"/>
                </a:cxn>
                <a:cxn ang="0">
                  <a:pos x="75" y="0"/>
                </a:cxn>
              </a:cxnLst>
              <a:rect l="0" t="0" r="r" b="b"/>
              <a:pathLst>
                <a:path w="1999" h="1638">
                  <a:moveTo>
                    <a:pt x="75" y="0"/>
                  </a:moveTo>
                  <a:lnTo>
                    <a:pt x="1999" y="0"/>
                  </a:lnTo>
                  <a:lnTo>
                    <a:pt x="361" y="1638"/>
                  </a:lnTo>
                  <a:lnTo>
                    <a:pt x="75" y="1638"/>
                  </a:lnTo>
                  <a:cubicBezTo>
                    <a:pt x="34" y="1638"/>
                    <a:pt x="0" y="1604"/>
                    <a:pt x="0" y="1563"/>
                  </a:cubicBezTo>
                  <a:lnTo>
                    <a:pt x="0" y="75"/>
                  </a:lnTo>
                  <a:cubicBezTo>
                    <a:pt x="0" y="34"/>
                    <a:pt x="34" y="0"/>
                    <a:pt x="75" y="0"/>
                  </a:cubicBezTo>
                  <a:close/>
                </a:path>
              </a:pathLst>
            </a:custGeom>
            <a:solidFill>
              <a:srgbClr val="051F1A"/>
            </a:solidFill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ru-RU" sz="1050"/>
            </a:p>
          </p:txBody>
        </p:sp>
        <p:sp>
          <p:nvSpPr>
            <p:cNvPr id="20" name="Rectangle 212"/>
            <p:cNvSpPr>
              <a:spLocks noChangeArrowheads="1"/>
            </p:cNvSpPr>
            <p:nvPr/>
          </p:nvSpPr>
          <p:spPr bwMode="auto">
            <a:xfrm>
              <a:off x="252" y="2296"/>
              <a:ext cx="489" cy="329"/>
            </a:xfrm>
            <a:prstGeom prst="rect">
              <a:avLst/>
            </a:prstGeom>
            <a:solidFill>
              <a:srgbClr val="00ADB4"/>
            </a:solidFill>
            <a:ln w="9525">
              <a:noFill/>
              <a:miter lim="800000"/>
              <a:headEnd/>
              <a:tailEnd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ru-RU" sz="1050"/>
            </a:p>
          </p:txBody>
        </p:sp>
        <p:sp>
          <p:nvSpPr>
            <p:cNvPr id="21" name="Freeform 213"/>
            <p:cNvSpPr>
              <a:spLocks/>
            </p:cNvSpPr>
            <p:nvPr/>
          </p:nvSpPr>
          <p:spPr bwMode="auto">
            <a:xfrm>
              <a:off x="130" y="2657"/>
              <a:ext cx="735" cy="15"/>
            </a:xfrm>
            <a:custGeom>
              <a:avLst/>
              <a:gdLst/>
              <a:ahLst/>
              <a:cxnLst>
                <a:cxn ang="0">
                  <a:pos x="1592" y="65"/>
                </a:cxn>
                <a:cxn ang="0">
                  <a:pos x="121" y="65"/>
                </a:cxn>
                <a:cxn ang="0">
                  <a:pos x="0" y="2"/>
                </a:cxn>
                <a:cxn ang="0">
                  <a:pos x="1592" y="0"/>
                </a:cxn>
                <a:cxn ang="0">
                  <a:pos x="3183" y="2"/>
                </a:cxn>
                <a:cxn ang="0">
                  <a:pos x="3063" y="65"/>
                </a:cxn>
                <a:cxn ang="0">
                  <a:pos x="1592" y="65"/>
                </a:cxn>
              </a:cxnLst>
              <a:rect l="0" t="0" r="r" b="b"/>
              <a:pathLst>
                <a:path w="3183" h="65">
                  <a:moveTo>
                    <a:pt x="1592" y="65"/>
                  </a:moveTo>
                  <a:lnTo>
                    <a:pt x="121" y="65"/>
                  </a:lnTo>
                  <a:cubicBezTo>
                    <a:pt x="62" y="65"/>
                    <a:pt x="22" y="23"/>
                    <a:pt x="0" y="2"/>
                  </a:cubicBezTo>
                  <a:lnTo>
                    <a:pt x="1592" y="0"/>
                  </a:lnTo>
                  <a:lnTo>
                    <a:pt x="3183" y="2"/>
                  </a:lnTo>
                  <a:cubicBezTo>
                    <a:pt x="3161" y="23"/>
                    <a:pt x="3121" y="65"/>
                    <a:pt x="3063" y="65"/>
                  </a:cubicBezTo>
                  <a:lnTo>
                    <a:pt x="1592" y="65"/>
                  </a:lnTo>
                  <a:close/>
                </a:path>
              </a:pathLst>
            </a:custGeom>
            <a:solidFill>
              <a:srgbClr val="354A5C"/>
            </a:solidFill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ru-RU" sz="1050"/>
            </a:p>
          </p:txBody>
        </p:sp>
        <p:sp>
          <p:nvSpPr>
            <p:cNvPr id="22" name="Freeform 214"/>
            <p:cNvSpPr>
              <a:spLocks/>
            </p:cNvSpPr>
            <p:nvPr/>
          </p:nvSpPr>
          <p:spPr bwMode="auto">
            <a:xfrm>
              <a:off x="125" y="2643"/>
              <a:ext cx="744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19" y="0"/>
                </a:cxn>
                <a:cxn ang="0">
                  <a:pos x="3219" y="35"/>
                </a:cxn>
                <a:cxn ang="0">
                  <a:pos x="3185" y="69"/>
                </a:cxn>
                <a:cxn ang="0">
                  <a:pos x="35" y="69"/>
                </a:cxn>
                <a:cxn ang="0">
                  <a:pos x="0" y="35"/>
                </a:cxn>
                <a:cxn ang="0">
                  <a:pos x="0" y="0"/>
                </a:cxn>
              </a:cxnLst>
              <a:rect l="0" t="0" r="r" b="b"/>
              <a:pathLst>
                <a:path w="3219" h="69">
                  <a:moveTo>
                    <a:pt x="0" y="0"/>
                  </a:moveTo>
                  <a:lnTo>
                    <a:pt x="3219" y="0"/>
                  </a:lnTo>
                  <a:lnTo>
                    <a:pt x="3219" y="35"/>
                  </a:lnTo>
                  <a:cubicBezTo>
                    <a:pt x="3219" y="54"/>
                    <a:pt x="3204" y="69"/>
                    <a:pt x="3185" y="69"/>
                  </a:cubicBezTo>
                  <a:lnTo>
                    <a:pt x="35" y="69"/>
                  </a:lnTo>
                  <a:cubicBezTo>
                    <a:pt x="16" y="69"/>
                    <a:pt x="0" y="54"/>
                    <a:pt x="0" y="3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6E0DE"/>
            </a:solidFill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ru-RU" sz="1050"/>
            </a:p>
          </p:txBody>
        </p:sp>
        <p:sp>
          <p:nvSpPr>
            <p:cNvPr id="23" name="Freeform 215"/>
            <p:cNvSpPr>
              <a:spLocks/>
            </p:cNvSpPr>
            <p:nvPr/>
          </p:nvSpPr>
          <p:spPr bwMode="auto">
            <a:xfrm>
              <a:off x="446" y="2643"/>
              <a:ext cx="103" cy="8"/>
            </a:xfrm>
            <a:custGeom>
              <a:avLst/>
              <a:gdLst/>
              <a:ahLst/>
              <a:cxnLst>
                <a:cxn ang="0">
                  <a:pos x="446" y="0"/>
                </a:cxn>
                <a:cxn ang="0">
                  <a:pos x="435" y="22"/>
                </a:cxn>
                <a:cxn ang="0">
                  <a:pos x="435" y="22"/>
                </a:cxn>
                <a:cxn ang="0">
                  <a:pos x="435" y="22"/>
                </a:cxn>
                <a:cxn ang="0">
                  <a:pos x="410" y="32"/>
                </a:cxn>
                <a:cxn ang="0">
                  <a:pos x="36" y="32"/>
                </a:cxn>
                <a:cxn ang="0">
                  <a:pos x="11" y="22"/>
                </a:cxn>
                <a:cxn ang="0">
                  <a:pos x="11" y="22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17" y="15"/>
                </a:cxn>
                <a:cxn ang="0">
                  <a:pos x="17" y="15"/>
                </a:cxn>
                <a:cxn ang="0">
                  <a:pos x="36" y="23"/>
                </a:cxn>
                <a:cxn ang="0">
                  <a:pos x="410" y="23"/>
                </a:cxn>
                <a:cxn ang="0">
                  <a:pos x="429" y="16"/>
                </a:cxn>
                <a:cxn ang="0">
                  <a:pos x="429" y="16"/>
                </a:cxn>
                <a:cxn ang="0">
                  <a:pos x="429" y="15"/>
                </a:cxn>
                <a:cxn ang="0">
                  <a:pos x="437" y="0"/>
                </a:cxn>
                <a:cxn ang="0">
                  <a:pos x="446" y="0"/>
                </a:cxn>
              </a:cxnLst>
              <a:rect l="0" t="0" r="r" b="b"/>
              <a:pathLst>
                <a:path w="446" h="32">
                  <a:moveTo>
                    <a:pt x="446" y="0"/>
                  </a:moveTo>
                  <a:cubicBezTo>
                    <a:pt x="445" y="9"/>
                    <a:pt x="441" y="16"/>
                    <a:pt x="435" y="22"/>
                  </a:cubicBezTo>
                  <a:lnTo>
                    <a:pt x="435" y="22"/>
                  </a:lnTo>
                  <a:lnTo>
                    <a:pt x="435" y="22"/>
                  </a:lnTo>
                  <a:cubicBezTo>
                    <a:pt x="428" y="28"/>
                    <a:pt x="419" y="32"/>
                    <a:pt x="410" y="32"/>
                  </a:cubicBezTo>
                  <a:lnTo>
                    <a:pt x="36" y="32"/>
                  </a:lnTo>
                  <a:cubicBezTo>
                    <a:pt x="26" y="32"/>
                    <a:pt x="17" y="28"/>
                    <a:pt x="11" y="22"/>
                  </a:cubicBezTo>
                  <a:lnTo>
                    <a:pt x="11" y="22"/>
                  </a:lnTo>
                  <a:cubicBezTo>
                    <a:pt x="5" y="16"/>
                    <a:pt x="1" y="9"/>
                    <a:pt x="0" y="0"/>
                  </a:cubicBezTo>
                  <a:lnTo>
                    <a:pt x="9" y="0"/>
                  </a:lnTo>
                  <a:cubicBezTo>
                    <a:pt x="10" y="6"/>
                    <a:pt x="13" y="11"/>
                    <a:pt x="17" y="15"/>
                  </a:cubicBezTo>
                  <a:lnTo>
                    <a:pt x="17" y="15"/>
                  </a:lnTo>
                  <a:cubicBezTo>
                    <a:pt x="22" y="20"/>
                    <a:pt x="29" y="23"/>
                    <a:pt x="36" y="23"/>
                  </a:cubicBezTo>
                  <a:lnTo>
                    <a:pt x="410" y="23"/>
                  </a:lnTo>
                  <a:cubicBezTo>
                    <a:pt x="417" y="23"/>
                    <a:pt x="424" y="20"/>
                    <a:pt x="429" y="16"/>
                  </a:cubicBezTo>
                  <a:lnTo>
                    <a:pt x="429" y="16"/>
                  </a:lnTo>
                  <a:lnTo>
                    <a:pt x="429" y="15"/>
                  </a:lnTo>
                  <a:cubicBezTo>
                    <a:pt x="433" y="11"/>
                    <a:pt x="436" y="6"/>
                    <a:pt x="437" y="0"/>
                  </a:cubicBezTo>
                  <a:lnTo>
                    <a:pt x="446" y="0"/>
                  </a:lnTo>
                  <a:close/>
                </a:path>
              </a:pathLst>
            </a:custGeom>
            <a:solidFill>
              <a:srgbClr val="89A0A3"/>
            </a:solidFill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ru-RU" sz="1050"/>
            </a:p>
          </p:txBody>
        </p:sp>
        <p:sp>
          <p:nvSpPr>
            <p:cNvPr id="24" name="Freeform 216"/>
            <p:cNvSpPr>
              <a:spLocks/>
            </p:cNvSpPr>
            <p:nvPr/>
          </p:nvSpPr>
          <p:spPr bwMode="auto">
            <a:xfrm>
              <a:off x="252" y="2296"/>
              <a:ext cx="409" cy="329"/>
            </a:xfrm>
            <a:custGeom>
              <a:avLst/>
              <a:gdLst/>
              <a:ahLst/>
              <a:cxnLst>
                <a:cxn ang="0">
                  <a:pos x="0" y="1415"/>
                </a:cxn>
                <a:cxn ang="0">
                  <a:pos x="357" y="1415"/>
                </a:cxn>
                <a:cxn ang="0">
                  <a:pos x="1772" y="0"/>
                </a:cxn>
                <a:cxn ang="0">
                  <a:pos x="0" y="0"/>
                </a:cxn>
                <a:cxn ang="0">
                  <a:pos x="0" y="1415"/>
                </a:cxn>
              </a:cxnLst>
              <a:rect l="0" t="0" r="r" b="b"/>
              <a:pathLst>
                <a:path w="1772" h="1415">
                  <a:moveTo>
                    <a:pt x="0" y="1415"/>
                  </a:moveTo>
                  <a:lnTo>
                    <a:pt x="357" y="1415"/>
                  </a:lnTo>
                  <a:lnTo>
                    <a:pt x="1772" y="0"/>
                  </a:lnTo>
                  <a:lnTo>
                    <a:pt x="0" y="0"/>
                  </a:lnTo>
                  <a:lnTo>
                    <a:pt x="0" y="1415"/>
                  </a:lnTo>
                  <a:close/>
                </a:path>
              </a:pathLst>
            </a:custGeom>
            <a:solidFill>
              <a:srgbClr val="27D3D9"/>
            </a:solidFill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ru-RU" sz="1050"/>
            </a:p>
          </p:txBody>
        </p:sp>
        <p:sp>
          <p:nvSpPr>
            <p:cNvPr id="25" name="Freeform 217"/>
            <p:cNvSpPr>
              <a:spLocks/>
            </p:cNvSpPr>
            <p:nvPr/>
          </p:nvSpPr>
          <p:spPr bwMode="auto">
            <a:xfrm>
              <a:off x="304" y="2164"/>
              <a:ext cx="388" cy="461"/>
            </a:xfrm>
            <a:custGeom>
              <a:avLst/>
              <a:gdLst/>
              <a:ahLst/>
              <a:cxnLst>
                <a:cxn ang="0">
                  <a:pos x="0" y="1980"/>
                </a:cxn>
                <a:cxn ang="0">
                  <a:pos x="1678" y="1980"/>
                </a:cxn>
                <a:cxn ang="0">
                  <a:pos x="1678" y="37"/>
                </a:cxn>
                <a:cxn ang="0">
                  <a:pos x="1641" y="0"/>
                </a:cxn>
                <a:cxn ang="0">
                  <a:pos x="37" y="0"/>
                </a:cxn>
                <a:cxn ang="0">
                  <a:pos x="0" y="37"/>
                </a:cxn>
                <a:cxn ang="0">
                  <a:pos x="0" y="1980"/>
                </a:cxn>
              </a:cxnLst>
              <a:rect l="0" t="0" r="r" b="b"/>
              <a:pathLst>
                <a:path w="1678" h="1980">
                  <a:moveTo>
                    <a:pt x="0" y="1980"/>
                  </a:moveTo>
                  <a:lnTo>
                    <a:pt x="1678" y="1980"/>
                  </a:lnTo>
                  <a:lnTo>
                    <a:pt x="1678" y="37"/>
                  </a:lnTo>
                  <a:cubicBezTo>
                    <a:pt x="1678" y="17"/>
                    <a:pt x="1662" y="0"/>
                    <a:pt x="1641" y="0"/>
                  </a:cubicBezTo>
                  <a:lnTo>
                    <a:pt x="37" y="0"/>
                  </a:lnTo>
                  <a:cubicBezTo>
                    <a:pt x="17" y="0"/>
                    <a:pt x="0" y="17"/>
                    <a:pt x="0" y="37"/>
                  </a:cubicBezTo>
                  <a:lnTo>
                    <a:pt x="0" y="1980"/>
                  </a:lnTo>
                  <a:close/>
                </a:path>
              </a:pathLst>
            </a:custGeom>
            <a:solidFill>
              <a:srgbClr val="D9E8EB"/>
            </a:solidFill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ru-RU" sz="1050"/>
            </a:p>
          </p:txBody>
        </p:sp>
        <p:sp>
          <p:nvSpPr>
            <p:cNvPr id="26" name="Freeform 218"/>
            <p:cNvSpPr>
              <a:spLocks/>
            </p:cNvSpPr>
            <p:nvPr/>
          </p:nvSpPr>
          <p:spPr bwMode="auto">
            <a:xfrm>
              <a:off x="304" y="2164"/>
              <a:ext cx="388" cy="31"/>
            </a:xfrm>
            <a:custGeom>
              <a:avLst/>
              <a:gdLst/>
              <a:ahLst/>
              <a:cxnLst>
                <a:cxn ang="0">
                  <a:pos x="1678" y="128"/>
                </a:cxn>
                <a:cxn ang="0">
                  <a:pos x="1678" y="37"/>
                </a:cxn>
                <a:cxn ang="0">
                  <a:pos x="1641" y="0"/>
                </a:cxn>
                <a:cxn ang="0">
                  <a:pos x="37" y="0"/>
                </a:cxn>
                <a:cxn ang="0">
                  <a:pos x="0" y="37"/>
                </a:cxn>
                <a:cxn ang="0">
                  <a:pos x="0" y="128"/>
                </a:cxn>
                <a:cxn ang="0">
                  <a:pos x="1678" y="128"/>
                </a:cxn>
              </a:cxnLst>
              <a:rect l="0" t="0" r="r" b="b"/>
              <a:pathLst>
                <a:path w="1678" h="128">
                  <a:moveTo>
                    <a:pt x="1678" y="128"/>
                  </a:moveTo>
                  <a:lnTo>
                    <a:pt x="1678" y="37"/>
                  </a:lnTo>
                  <a:cubicBezTo>
                    <a:pt x="1678" y="17"/>
                    <a:pt x="1662" y="0"/>
                    <a:pt x="1641" y="0"/>
                  </a:cubicBezTo>
                  <a:lnTo>
                    <a:pt x="37" y="0"/>
                  </a:lnTo>
                  <a:cubicBezTo>
                    <a:pt x="17" y="0"/>
                    <a:pt x="0" y="17"/>
                    <a:pt x="0" y="37"/>
                  </a:cubicBezTo>
                  <a:lnTo>
                    <a:pt x="0" y="128"/>
                  </a:lnTo>
                  <a:lnTo>
                    <a:pt x="1678" y="128"/>
                  </a:lnTo>
                  <a:close/>
                </a:path>
              </a:pathLst>
            </a:custGeom>
            <a:solidFill>
              <a:srgbClr val="43505C"/>
            </a:solidFill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ru-RU" sz="1050"/>
            </a:p>
          </p:txBody>
        </p:sp>
        <p:sp>
          <p:nvSpPr>
            <p:cNvPr id="27" name="Freeform 219"/>
            <p:cNvSpPr>
              <a:spLocks/>
            </p:cNvSpPr>
            <p:nvPr/>
          </p:nvSpPr>
          <p:spPr bwMode="auto">
            <a:xfrm>
              <a:off x="268" y="2295"/>
              <a:ext cx="36" cy="332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0" y="0"/>
                </a:cxn>
                <a:cxn ang="0">
                  <a:pos x="148" y="1416"/>
                </a:cxn>
                <a:cxn ang="0">
                  <a:pos x="148" y="0"/>
                </a:cxn>
              </a:cxnLst>
              <a:rect l="0" t="0" r="r" b="b"/>
              <a:pathLst>
                <a:path w="148" h="1416">
                  <a:moveTo>
                    <a:pt x="148" y="0"/>
                  </a:moveTo>
                  <a:lnTo>
                    <a:pt x="0" y="0"/>
                  </a:lnTo>
                  <a:lnTo>
                    <a:pt x="148" y="1416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00ADB4"/>
            </a:solidFill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ru-RU" sz="1050"/>
            </a:p>
          </p:txBody>
        </p:sp>
        <p:sp>
          <p:nvSpPr>
            <p:cNvPr id="28" name="Freeform 220"/>
            <p:cNvSpPr>
              <a:spLocks/>
            </p:cNvSpPr>
            <p:nvPr/>
          </p:nvSpPr>
          <p:spPr bwMode="auto">
            <a:xfrm>
              <a:off x="690" y="2295"/>
              <a:ext cx="33" cy="3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9" y="0"/>
                </a:cxn>
                <a:cxn ang="0">
                  <a:pos x="0" y="1416"/>
                </a:cxn>
                <a:cxn ang="0">
                  <a:pos x="0" y="0"/>
                </a:cxn>
              </a:cxnLst>
              <a:rect l="0" t="0" r="r" b="b"/>
              <a:pathLst>
                <a:path w="149" h="1416">
                  <a:moveTo>
                    <a:pt x="0" y="0"/>
                  </a:moveTo>
                  <a:lnTo>
                    <a:pt x="149" y="0"/>
                  </a:lnTo>
                  <a:lnTo>
                    <a:pt x="0" y="14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79C"/>
            </a:solidFill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ru-RU" sz="1050"/>
            </a:p>
          </p:txBody>
        </p:sp>
        <p:sp>
          <p:nvSpPr>
            <p:cNvPr id="29" name="Oval 221"/>
            <p:cNvSpPr>
              <a:spLocks noChangeArrowheads="1"/>
            </p:cNvSpPr>
            <p:nvPr/>
          </p:nvSpPr>
          <p:spPr bwMode="auto">
            <a:xfrm>
              <a:off x="317" y="2175"/>
              <a:ext cx="8" cy="8"/>
            </a:xfrm>
            <a:prstGeom prst="ellipse">
              <a:avLst/>
            </a:prstGeom>
            <a:solidFill>
              <a:srgbClr val="EF7532"/>
            </a:solidFill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ru-RU" sz="1050"/>
            </a:p>
          </p:txBody>
        </p:sp>
        <p:sp>
          <p:nvSpPr>
            <p:cNvPr id="30" name="Oval 222"/>
            <p:cNvSpPr>
              <a:spLocks noChangeArrowheads="1"/>
            </p:cNvSpPr>
            <p:nvPr/>
          </p:nvSpPr>
          <p:spPr bwMode="auto">
            <a:xfrm>
              <a:off x="333" y="2175"/>
              <a:ext cx="8" cy="8"/>
            </a:xfrm>
            <a:prstGeom prst="ellipse">
              <a:avLst/>
            </a:prstGeom>
            <a:solidFill>
              <a:srgbClr val="00ADB4"/>
            </a:solidFill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ru-RU" sz="1050"/>
            </a:p>
          </p:txBody>
        </p:sp>
        <p:sp>
          <p:nvSpPr>
            <p:cNvPr id="31" name="Oval 223"/>
            <p:cNvSpPr>
              <a:spLocks noChangeArrowheads="1"/>
            </p:cNvSpPr>
            <p:nvPr/>
          </p:nvSpPr>
          <p:spPr bwMode="auto">
            <a:xfrm>
              <a:off x="350" y="2175"/>
              <a:ext cx="8" cy="8"/>
            </a:xfrm>
            <a:prstGeom prst="ellipse">
              <a:avLst/>
            </a:prstGeom>
            <a:solidFill>
              <a:srgbClr val="92ACD9"/>
            </a:solidFill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ru-RU" sz="1050"/>
            </a:p>
          </p:txBody>
        </p:sp>
        <p:sp>
          <p:nvSpPr>
            <p:cNvPr id="32" name="Rectangle 224"/>
            <p:cNvSpPr>
              <a:spLocks noChangeArrowheads="1"/>
            </p:cNvSpPr>
            <p:nvPr/>
          </p:nvSpPr>
          <p:spPr bwMode="auto">
            <a:xfrm>
              <a:off x="376" y="2173"/>
              <a:ext cx="296" cy="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ru-RU" sz="1050"/>
            </a:p>
          </p:txBody>
        </p:sp>
        <p:sp>
          <p:nvSpPr>
            <p:cNvPr id="33" name="Rectangle 225"/>
            <p:cNvSpPr>
              <a:spLocks noChangeArrowheads="1"/>
            </p:cNvSpPr>
            <p:nvPr/>
          </p:nvSpPr>
          <p:spPr bwMode="auto">
            <a:xfrm>
              <a:off x="352" y="2567"/>
              <a:ext cx="289" cy="4"/>
            </a:xfrm>
            <a:prstGeom prst="rect">
              <a:avLst/>
            </a:prstGeom>
            <a:solidFill>
              <a:srgbClr val="AECBD1"/>
            </a:solidFill>
            <a:ln w="9525">
              <a:noFill/>
              <a:miter lim="800000"/>
              <a:headEnd/>
              <a:tailEnd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ru-RU" sz="1050"/>
            </a:p>
          </p:txBody>
        </p:sp>
        <p:sp>
          <p:nvSpPr>
            <p:cNvPr id="34" name="Rectangle 226"/>
            <p:cNvSpPr>
              <a:spLocks noChangeArrowheads="1"/>
            </p:cNvSpPr>
            <p:nvPr/>
          </p:nvSpPr>
          <p:spPr bwMode="auto">
            <a:xfrm>
              <a:off x="352" y="2540"/>
              <a:ext cx="289" cy="4"/>
            </a:xfrm>
            <a:prstGeom prst="rect">
              <a:avLst/>
            </a:prstGeom>
            <a:solidFill>
              <a:srgbClr val="AECBD1"/>
            </a:solidFill>
            <a:ln w="9525">
              <a:noFill/>
              <a:miter lim="800000"/>
              <a:headEnd/>
              <a:tailEnd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ru-RU" sz="1050"/>
            </a:p>
          </p:txBody>
        </p:sp>
        <p:sp>
          <p:nvSpPr>
            <p:cNvPr id="35" name="Rectangle 227"/>
            <p:cNvSpPr>
              <a:spLocks noChangeArrowheads="1"/>
            </p:cNvSpPr>
            <p:nvPr/>
          </p:nvSpPr>
          <p:spPr bwMode="auto">
            <a:xfrm>
              <a:off x="352" y="2515"/>
              <a:ext cx="289" cy="4"/>
            </a:xfrm>
            <a:prstGeom prst="rect">
              <a:avLst/>
            </a:prstGeom>
            <a:solidFill>
              <a:srgbClr val="AECBD1"/>
            </a:solidFill>
            <a:ln w="9525">
              <a:noFill/>
              <a:miter lim="800000"/>
              <a:headEnd/>
              <a:tailEnd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ru-RU" sz="1050"/>
            </a:p>
          </p:txBody>
        </p:sp>
        <p:sp>
          <p:nvSpPr>
            <p:cNvPr id="36" name="Rectangle 228"/>
            <p:cNvSpPr>
              <a:spLocks noChangeArrowheads="1"/>
            </p:cNvSpPr>
            <p:nvPr/>
          </p:nvSpPr>
          <p:spPr bwMode="auto">
            <a:xfrm>
              <a:off x="352" y="2489"/>
              <a:ext cx="289" cy="4"/>
            </a:xfrm>
            <a:prstGeom prst="rect">
              <a:avLst/>
            </a:prstGeom>
            <a:solidFill>
              <a:srgbClr val="AECBD1"/>
            </a:solidFill>
            <a:ln w="9525">
              <a:noFill/>
              <a:miter lim="800000"/>
              <a:headEnd/>
              <a:tailEnd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ru-RU" sz="1050"/>
            </a:p>
          </p:txBody>
        </p:sp>
        <p:sp>
          <p:nvSpPr>
            <p:cNvPr id="37" name="Rectangle 229"/>
            <p:cNvSpPr>
              <a:spLocks noChangeArrowheads="1"/>
            </p:cNvSpPr>
            <p:nvPr/>
          </p:nvSpPr>
          <p:spPr bwMode="auto">
            <a:xfrm>
              <a:off x="352" y="2251"/>
              <a:ext cx="289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ru-RU" sz="1050"/>
            </a:p>
          </p:txBody>
        </p:sp>
        <p:sp>
          <p:nvSpPr>
            <p:cNvPr id="38" name="Rectangle 230"/>
            <p:cNvSpPr>
              <a:spLocks noChangeArrowheads="1"/>
            </p:cNvSpPr>
            <p:nvPr/>
          </p:nvSpPr>
          <p:spPr bwMode="auto">
            <a:xfrm>
              <a:off x="352" y="2219"/>
              <a:ext cx="289" cy="16"/>
            </a:xfrm>
            <a:prstGeom prst="rect">
              <a:avLst/>
            </a:prstGeom>
            <a:solidFill>
              <a:srgbClr val="EF7532"/>
            </a:solidFill>
            <a:ln w="9525">
              <a:noFill/>
              <a:miter lim="800000"/>
              <a:headEnd/>
              <a:tailEnd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ru-RU" sz="1050"/>
            </a:p>
          </p:txBody>
        </p:sp>
        <p:sp>
          <p:nvSpPr>
            <p:cNvPr id="39" name="Freeform 231"/>
            <p:cNvSpPr>
              <a:spLocks/>
            </p:cNvSpPr>
            <p:nvPr/>
          </p:nvSpPr>
          <p:spPr bwMode="auto">
            <a:xfrm>
              <a:off x="564" y="2280"/>
              <a:ext cx="36" cy="67"/>
            </a:xfrm>
            <a:custGeom>
              <a:avLst/>
              <a:gdLst/>
              <a:ahLst/>
              <a:cxnLst>
                <a:cxn ang="0">
                  <a:pos x="52" y="285"/>
                </a:cxn>
                <a:cxn ang="0">
                  <a:pos x="0" y="165"/>
                </a:cxn>
                <a:cxn ang="0">
                  <a:pos x="154" y="0"/>
                </a:cxn>
                <a:cxn ang="0">
                  <a:pos x="154" y="74"/>
                </a:cxn>
                <a:cxn ang="0">
                  <a:pos x="73" y="165"/>
                </a:cxn>
                <a:cxn ang="0">
                  <a:pos x="99" y="228"/>
                </a:cxn>
                <a:cxn ang="0">
                  <a:pos x="52" y="285"/>
                </a:cxn>
              </a:cxnLst>
              <a:rect l="0" t="0" r="r" b="b"/>
              <a:pathLst>
                <a:path w="154" h="285">
                  <a:moveTo>
                    <a:pt x="52" y="285"/>
                  </a:moveTo>
                  <a:cubicBezTo>
                    <a:pt x="20" y="255"/>
                    <a:pt x="0" y="212"/>
                    <a:pt x="0" y="165"/>
                  </a:cubicBezTo>
                  <a:cubicBezTo>
                    <a:pt x="0" y="77"/>
                    <a:pt x="68" y="6"/>
                    <a:pt x="154" y="0"/>
                  </a:cubicBezTo>
                  <a:lnTo>
                    <a:pt x="154" y="74"/>
                  </a:lnTo>
                  <a:cubicBezTo>
                    <a:pt x="109" y="79"/>
                    <a:pt x="73" y="118"/>
                    <a:pt x="73" y="165"/>
                  </a:cubicBezTo>
                  <a:cubicBezTo>
                    <a:pt x="73" y="189"/>
                    <a:pt x="83" y="212"/>
                    <a:pt x="99" y="228"/>
                  </a:cubicBezTo>
                  <a:lnTo>
                    <a:pt x="52" y="285"/>
                  </a:lnTo>
                  <a:close/>
                </a:path>
              </a:pathLst>
            </a:custGeom>
            <a:solidFill>
              <a:srgbClr val="6C87B4"/>
            </a:solidFill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ru-RU" sz="1050"/>
            </a:p>
          </p:txBody>
        </p:sp>
        <p:sp>
          <p:nvSpPr>
            <p:cNvPr id="40" name="Freeform 232"/>
            <p:cNvSpPr>
              <a:spLocks/>
            </p:cNvSpPr>
            <p:nvPr/>
          </p:nvSpPr>
          <p:spPr bwMode="auto">
            <a:xfrm>
              <a:off x="609" y="2313"/>
              <a:ext cx="32" cy="43"/>
            </a:xfrm>
            <a:custGeom>
              <a:avLst/>
              <a:gdLst/>
              <a:ahLst/>
              <a:cxnLst>
                <a:cxn ang="0">
                  <a:pos x="136" y="0"/>
                </a:cxn>
                <a:cxn ang="0">
                  <a:pos x="138" y="24"/>
                </a:cxn>
                <a:cxn ang="0">
                  <a:pos x="13" y="184"/>
                </a:cxn>
                <a:cxn ang="0">
                  <a:pos x="0" y="111"/>
                </a:cxn>
                <a:cxn ang="0">
                  <a:pos x="65" y="24"/>
                </a:cxn>
                <a:cxn ang="0">
                  <a:pos x="64" y="15"/>
                </a:cxn>
                <a:cxn ang="0">
                  <a:pos x="136" y="0"/>
                </a:cxn>
              </a:cxnLst>
              <a:rect l="0" t="0" r="r" b="b"/>
              <a:pathLst>
                <a:path w="138" h="184">
                  <a:moveTo>
                    <a:pt x="136" y="0"/>
                  </a:moveTo>
                  <a:cubicBezTo>
                    <a:pt x="137" y="8"/>
                    <a:pt x="138" y="16"/>
                    <a:pt x="138" y="24"/>
                  </a:cubicBezTo>
                  <a:cubicBezTo>
                    <a:pt x="138" y="101"/>
                    <a:pt x="84" y="166"/>
                    <a:pt x="13" y="184"/>
                  </a:cubicBezTo>
                  <a:lnTo>
                    <a:pt x="0" y="111"/>
                  </a:lnTo>
                  <a:cubicBezTo>
                    <a:pt x="37" y="100"/>
                    <a:pt x="65" y="65"/>
                    <a:pt x="65" y="24"/>
                  </a:cubicBezTo>
                  <a:cubicBezTo>
                    <a:pt x="65" y="21"/>
                    <a:pt x="65" y="18"/>
                    <a:pt x="64" y="15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rgbClr val="303942"/>
            </a:solidFill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ru-RU" sz="1050"/>
            </a:p>
          </p:txBody>
        </p:sp>
        <p:sp>
          <p:nvSpPr>
            <p:cNvPr id="41" name="Freeform 233"/>
            <p:cNvSpPr>
              <a:spLocks/>
            </p:cNvSpPr>
            <p:nvPr/>
          </p:nvSpPr>
          <p:spPr bwMode="auto">
            <a:xfrm>
              <a:off x="580" y="2336"/>
              <a:ext cx="28" cy="21"/>
            </a:xfrm>
            <a:custGeom>
              <a:avLst/>
              <a:gdLst/>
              <a:ahLst/>
              <a:cxnLst>
                <a:cxn ang="0">
                  <a:pos x="114" y="86"/>
                </a:cxn>
                <a:cxn ang="0">
                  <a:pos x="96" y="87"/>
                </a:cxn>
                <a:cxn ang="0">
                  <a:pos x="0" y="57"/>
                </a:cxn>
                <a:cxn ang="0">
                  <a:pos x="47" y="0"/>
                </a:cxn>
                <a:cxn ang="0">
                  <a:pos x="96" y="14"/>
                </a:cxn>
                <a:cxn ang="0">
                  <a:pos x="101" y="14"/>
                </a:cxn>
                <a:cxn ang="0">
                  <a:pos x="114" y="86"/>
                </a:cxn>
              </a:cxnLst>
              <a:rect l="0" t="0" r="r" b="b"/>
              <a:pathLst>
                <a:path w="114" h="87">
                  <a:moveTo>
                    <a:pt x="114" y="86"/>
                  </a:moveTo>
                  <a:cubicBezTo>
                    <a:pt x="108" y="87"/>
                    <a:pt x="102" y="87"/>
                    <a:pt x="96" y="87"/>
                  </a:cubicBezTo>
                  <a:cubicBezTo>
                    <a:pt x="60" y="87"/>
                    <a:pt x="27" y="76"/>
                    <a:pt x="0" y="57"/>
                  </a:cubicBezTo>
                  <a:lnTo>
                    <a:pt x="47" y="0"/>
                  </a:lnTo>
                  <a:cubicBezTo>
                    <a:pt x="61" y="9"/>
                    <a:pt x="78" y="14"/>
                    <a:pt x="96" y="14"/>
                  </a:cubicBezTo>
                  <a:cubicBezTo>
                    <a:pt x="98" y="14"/>
                    <a:pt x="99" y="14"/>
                    <a:pt x="101" y="14"/>
                  </a:cubicBezTo>
                  <a:lnTo>
                    <a:pt x="114" y="86"/>
                  </a:lnTo>
                  <a:close/>
                </a:path>
              </a:pathLst>
            </a:custGeom>
            <a:solidFill>
              <a:srgbClr val="2184A1"/>
            </a:solidFill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ru-RU" sz="1050"/>
            </a:p>
          </p:txBody>
        </p:sp>
        <p:sp>
          <p:nvSpPr>
            <p:cNvPr id="42" name="Freeform 234"/>
            <p:cNvSpPr>
              <a:spLocks/>
            </p:cNvSpPr>
            <p:nvPr/>
          </p:nvSpPr>
          <p:spPr bwMode="auto">
            <a:xfrm>
              <a:off x="605" y="2280"/>
              <a:ext cx="35" cy="31"/>
            </a:xfrm>
            <a:custGeom>
              <a:avLst/>
              <a:gdLst/>
              <a:ahLst/>
              <a:cxnLst>
                <a:cxn ang="0">
                  <a:pos x="0" y="74"/>
                </a:cxn>
                <a:cxn ang="0">
                  <a:pos x="76" y="135"/>
                </a:cxn>
                <a:cxn ang="0">
                  <a:pos x="147" y="119"/>
                </a:cxn>
                <a:cxn ang="0">
                  <a:pos x="0" y="0"/>
                </a:cxn>
                <a:cxn ang="0">
                  <a:pos x="0" y="74"/>
                </a:cxn>
              </a:cxnLst>
              <a:rect l="0" t="0" r="r" b="b"/>
              <a:pathLst>
                <a:path w="147" h="135">
                  <a:moveTo>
                    <a:pt x="0" y="74"/>
                  </a:moveTo>
                  <a:cubicBezTo>
                    <a:pt x="35" y="78"/>
                    <a:pt x="64" y="102"/>
                    <a:pt x="76" y="135"/>
                  </a:cubicBezTo>
                  <a:lnTo>
                    <a:pt x="147" y="119"/>
                  </a:lnTo>
                  <a:cubicBezTo>
                    <a:pt x="129" y="54"/>
                    <a:pt x="70" y="5"/>
                    <a:pt x="0" y="0"/>
                  </a:cubicBezTo>
                  <a:lnTo>
                    <a:pt x="0" y="74"/>
                  </a:lnTo>
                  <a:close/>
                </a:path>
              </a:pathLst>
            </a:custGeom>
            <a:solidFill>
              <a:srgbClr val="27D3D9"/>
            </a:solidFill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ru-RU" sz="1050"/>
            </a:p>
          </p:txBody>
        </p:sp>
        <p:sp>
          <p:nvSpPr>
            <p:cNvPr id="43" name="Freeform 235"/>
            <p:cNvSpPr>
              <a:spLocks/>
            </p:cNvSpPr>
            <p:nvPr/>
          </p:nvSpPr>
          <p:spPr bwMode="auto">
            <a:xfrm>
              <a:off x="566" y="2383"/>
              <a:ext cx="35" cy="68"/>
            </a:xfrm>
            <a:custGeom>
              <a:avLst/>
              <a:gdLst/>
              <a:ahLst/>
              <a:cxnLst>
                <a:cxn ang="0">
                  <a:pos x="52" y="284"/>
                </a:cxn>
                <a:cxn ang="0">
                  <a:pos x="0" y="164"/>
                </a:cxn>
                <a:cxn ang="0">
                  <a:pos x="154" y="0"/>
                </a:cxn>
                <a:cxn ang="0">
                  <a:pos x="154" y="73"/>
                </a:cxn>
                <a:cxn ang="0">
                  <a:pos x="73" y="164"/>
                </a:cxn>
                <a:cxn ang="0">
                  <a:pos x="98" y="227"/>
                </a:cxn>
                <a:cxn ang="0">
                  <a:pos x="52" y="284"/>
                </a:cxn>
              </a:cxnLst>
              <a:rect l="0" t="0" r="r" b="b"/>
              <a:pathLst>
                <a:path w="154" h="284">
                  <a:moveTo>
                    <a:pt x="52" y="284"/>
                  </a:moveTo>
                  <a:cubicBezTo>
                    <a:pt x="20" y="254"/>
                    <a:pt x="0" y="211"/>
                    <a:pt x="0" y="164"/>
                  </a:cubicBezTo>
                  <a:cubicBezTo>
                    <a:pt x="0" y="77"/>
                    <a:pt x="68" y="5"/>
                    <a:pt x="154" y="0"/>
                  </a:cubicBezTo>
                  <a:lnTo>
                    <a:pt x="154" y="73"/>
                  </a:lnTo>
                  <a:cubicBezTo>
                    <a:pt x="108" y="78"/>
                    <a:pt x="73" y="117"/>
                    <a:pt x="73" y="164"/>
                  </a:cubicBezTo>
                  <a:cubicBezTo>
                    <a:pt x="73" y="189"/>
                    <a:pt x="82" y="211"/>
                    <a:pt x="98" y="227"/>
                  </a:cubicBezTo>
                  <a:lnTo>
                    <a:pt x="52" y="284"/>
                  </a:lnTo>
                  <a:close/>
                </a:path>
              </a:pathLst>
            </a:custGeom>
            <a:solidFill>
              <a:srgbClr val="69848F"/>
            </a:solidFill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ru-RU" sz="1050"/>
            </a:p>
          </p:txBody>
        </p:sp>
        <p:sp>
          <p:nvSpPr>
            <p:cNvPr id="44" name="Freeform 236"/>
            <p:cNvSpPr>
              <a:spLocks/>
            </p:cNvSpPr>
            <p:nvPr/>
          </p:nvSpPr>
          <p:spPr bwMode="auto">
            <a:xfrm>
              <a:off x="610" y="2415"/>
              <a:ext cx="32" cy="44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8" y="24"/>
                </a:cxn>
                <a:cxn ang="0">
                  <a:pos x="13" y="184"/>
                </a:cxn>
                <a:cxn ang="0">
                  <a:pos x="0" y="112"/>
                </a:cxn>
                <a:cxn ang="0">
                  <a:pos x="65" y="24"/>
                </a:cxn>
                <a:cxn ang="0">
                  <a:pos x="65" y="16"/>
                </a:cxn>
                <a:cxn ang="0">
                  <a:pos x="137" y="0"/>
                </a:cxn>
              </a:cxnLst>
              <a:rect l="0" t="0" r="r" b="b"/>
              <a:pathLst>
                <a:path w="138" h="184">
                  <a:moveTo>
                    <a:pt x="137" y="0"/>
                  </a:moveTo>
                  <a:cubicBezTo>
                    <a:pt x="138" y="8"/>
                    <a:pt x="138" y="16"/>
                    <a:pt x="138" y="24"/>
                  </a:cubicBezTo>
                  <a:cubicBezTo>
                    <a:pt x="138" y="101"/>
                    <a:pt x="85" y="166"/>
                    <a:pt x="13" y="184"/>
                  </a:cubicBezTo>
                  <a:lnTo>
                    <a:pt x="0" y="112"/>
                  </a:lnTo>
                  <a:cubicBezTo>
                    <a:pt x="38" y="100"/>
                    <a:pt x="65" y="65"/>
                    <a:pt x="65" y="24"/>
                  </a:cubicBezTo>
                  <a:cubicBezTo>
                    <a:pt x="65" y="21"/>
                    <a:pt x="65" y="18"/>
                    <a:pt x="65" y="16"/>
                  </a:cubicBezTo>
                  <a:lnTo>
                    <a:pt x="137" y="0"/>
                  </a:lnTo>
                  <a:close/>
                </a:path>
              </a:pathLst>
            </a:custGeom>
            <a:solidFill>
              <a:srgbClr val="536765"/>
            </a:solidFill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ru-RU" sz="1050"/>
            </a:p>
          </p:txBody>
        </p:sp>
        <p:sp>
          <p:nvSpPr>
            <p:cNvPr id="45" name="Freeform 237"/>
            <p:cNvSpPr>
              <a:spLocks/>
            </p:cNvSpPr>
            <p:nvPr/>
          </p:nvSpPr>
          <p:spPr bwMode="auto">
            <a:xfrm>
              <a:off x="582" y="2439"/>
              <a:ext cx="25" cy="20"/>
            </a:xfrm>
            <a:custGeom>
              <a:avLst/>
              <a:gdLst/>
              <a:ahLst/>
              <a:cxnLst>
                <a:cxn ang="0">
                  <a:pos x="113" y="87"/>
                </a:cxn>
                <a:cxn ang="0">
                  <a:pos x="96" y="88"/>
                </a:cxn>
                <a:cxn ang="0">
                  <a:pos x="0" y="57"/>
                </a:cxn>
                <a:cxn ang="0">
                  <a:pos x="46" y="0"/>
                </a:cxn>
                <a:cxn ang="0">
                  <a:pos x="96" y="15"/>
                </a:cxn>
                <a:cxn ang="0">
                  <a:pos x="101" y="15"/>
                </a:cxn>
                <a:cxn ang="0">
                  <a:pos x="113" y="87"/>
                </a:cxn>
              </a:cxnLst>
              <a:rect l="0" t="0" r="r" b="b"/>
              <a:pathLst>
                <a:path w="113" h="88">
                  <a:moveTo>
                    <a:pt x="113" y="87"/>
                  </a:moveTo>
                  <a:cubicBezTo>
                    <a:pt x="108" y="88"/>
                    <a:pt x="102" y="88"/>
                    <a:pt x="96" y="88"/>
                  </a:cubicBezTo>
                  <a:cubicBezTo>
                    <a:pt x="60" y="88"/>
                    <a:pt x="27" y="76"/>
                    <a:pt x="0" y="57"/>
                  </a:cubicBezTo>
                  <a:lnTo>
                    <a:pt x="46" y="0"/>
                  </a:lnTo>
                  <a:cubicBezTo>
                    <a:pt x="60" y="9"/>
                    <a:pt x="77" y="15"/>
                    <a:pt x="96" y="15"/>
                  </a:cubicBezTo>
                  <a:cubicBezTo>
                    <a:pt x="97" y="15"/>
                    <a:pt x="99" y="15"/>
                    <a:pt x="101" y="15"/>
                  </a:cubicBezTo>
                  <a:lnTo>
                    <a:pt x="113" y="87"/>
                  </a:lnTo>
                  <a:close/>
                </a:path>
              </a:pathLst>
            </a:custGeom>
            <a:solidFill>
              <a:srgbClr val="4D8388"/>
            </a:solidFill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ru-RU" sz="1050"/>
            </a:p>
          </p:txBody>
        </p:sp>
        <p:sp>
          <p:nvSpPr>
            <p:cNvPr id="46" name="Freeform 238"/>
            <p:cNvSpPr>
              <a:spLocks/>
            </p:cNvSpPr>
            <p:nvPr/>
          </p:nvSpPr>
          <p:spPr bwMode="auto">
            <a:xfrm>
              <a:off x="606" y="2383"/>
              <a:ext cx="33" cy="32"/>
            </a:xfrm>
            <a:custGeom>
              <a:avLst/>
              <a:gdLst/>
              <a:ahLst/>
              <a:cxnLst>
                <a:cxn ang="0">
                  <a:pos x="0" y="73"/>
                </a:cxn>
                <a:cxn ang="0">
                  <a:pos x="76" y="134"/>
                </a:cxn>
                <a:cxn ang="0">
                  <a:pos x="148" y="119"/>
                </a:cxn>
                <a:cxn ang="0">
                  <a:pos x="0" y="0"/>
                </a:cxn>
                <a:cxn ang="0">
                  <a:pos x="0" y="73"/>
                </a:cxn>
              </a:cxnLst>
              <a:rect l="0" t="0" r="r" b="b"/>
              <a:pathLst>
                <a:path w="148" h="134">
                  <a:moveTo>
                    <a:pt x="0" y="73"/>
                  </a:moveTo>
                  <a:cubicBezTo>
                    <a:pt x="36" y="77"/>
                    <a:pt x="65" y="102"/>
                    <a:pt x="76" y="134"/>
                  </a:cubicBezTo>
                  <a:lnTo>
                    <a:pt x="148" y="119"/>
                  </a:lnTo>
                  <a:cubicBezTo>
                    <a:pt x="129" y="53"/>
                    <a:pt x="71" y="4"/>
                    <a:pt x="0" y="0"/>
                  </a:cubicBezTo>
                  <a:lnTo>
                    <a:pt x="0" y="73"/>
                  </a:lnTo>
                  <a:close/>
                </a:path>
              </a:pathLst>
            </a:custGeom>
            <a:solidFill>
              <a:srgbClr val="4FA09D"/>
            </a:solidFill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ru-RU" sz="1050"/>
            </a:p>
          </p:txBody>
        </p:sp>
        <p:sp>
          <p:nvSpPr>
            <p:cNvPr id="47" name="Rectangle 239"/>
            <p:cNvSpPr>
              <a:spLocks noChangeArrowheads="1"/>
            </p:cNvSpPr>
            <p:nvPr/>
          </p:nvSpPr>
          <p:spPr bwMode="auto">
            <a:xfrm>
              <a:off x="357" y="2355"/>
              <a:ext cx="13" cy="104"/>
            </a:xfrm>
            <a:prstGeom prst="rect">
              <a:avLst/>
            </a:prstGeom>
            <a:solidFill>
              <a:srgbClr val="F4AB4C"/>
            </a:solidFill>
            <a:ln w="9525">
              <a:noFill/>
              <a:miter lim="800000"/>
              <a:headEnd/>
              <a:tailEnd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ru-RU" sz="1050"/>
            </a:p>
          </p:txBody>
        </p:sp>
        <p:sp>
          <p:nvSpPr>
            <p:cNvPr id="48" name="Rectangle 240"/>
            <p:cNvSpPr>
              <a:spLocks noChangeArrowheads="1"/>
            </p:cNvSpPr>
            <p:nvPr/>
          </p:nvSpPr>
          <p:spPr bwMode="auto">
            <a:xfrm>
              <a:off x="382" y="2384"/>
              <a:ext cx="12" cy="75"/>
            </a:xfrm>
            <a:prstGeom prst="rect">
              <a:avLst/>
            </a:prstGeom>
            <a:solidFill>
              <a:srgbClr val="F4AB4C"/>
            </a:solidFill>
            <a:ln w="9525">
              <a:noFill/>
              <a:miter lim="800000"/>
              <a:headEnd/>
              <a:tailEnd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ru-RU" sz="1050"/>
            </a:p>
          </p:txBody>
        </p:sp>
        <p:sp>
          <p:nvSpPr>
            <p:cNvPr id="49" name="Rectangle 241"/>
            <p:cNvSpPr>
              <a:spLocks noChangeArrowheads="1"/>
            </p:cNvSpPr>
            <p:nvPr/>
          </p:nvSpPr>
          <p:spPr bwMode="auto">
            <a:xfrm>
              <a:off x="408" y="2333"/>
              <a:ext cx="12" cy="125"/>
            </a:xfrm>
            <a:prstGeom prst="rect">
              <a:avLst/>
            </a:prstGeom>
            <a:solidFill>
              <a:srgbClr val="F4AB4C"/>
            </a:solidFill>
            <a:ln w="9525">
              <a:noFill/>
              <a:miter lim="800000"/>
              <a:headEnd/>
              <a:tailEnd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ru-RU" sz="1050"/>
            </a:p>
          </p:txBody>
        </p:sp>
        <p:sp>
          <p:nvSpPr>
            <p:cNvPr id="50" name="Rectangle 242"/>
            <p:cNvSpPr>
              <a:spLocks noChangeArrowheads="1"/>
            </p:cNvSpPr>
            <p:nvPr/>
          </p:nvSpPr>
          <p:spPr bwMode="auto">
            <a:xfrm>
              <a:off x="432" y="2355"/>
              <a:ext cx="12" cy="104"/>
            </a:xfrm>
            <a:prstGeom prst="rect">
              <a:avLst/>
            </a:prstGeom>
            <a:solidFill>
              <a:srgbClr val="F4AB4C"/>
            </a:solidFill>
            <a:ln w="9525">
              <a:noFill/>
              <a:miter lim="800000"/>
              <a:headEnd/>
              <a:tailEnd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ru-RU" sz="1050"/>
            </a:p>
          </p:txBody>
        </p:sp>
        <p:sp>
          <p:nvSpPr>
            <p:cNvPr id="51" name="Rectangle 243"/>
            <p:cNvSpPr>
              <a:spLocks noChangeArrowheads="1"/>
            </p:cNvSpPr>
            <p:nvPr/>
          </p:nvSpPr>
          <p:spPr bwMode="auto">
            <a:xfrm>
              <a:off x="456" y="2347"/>
              <a:ext cx="12" cy="112"/>
            </a:xfrm>
            <a:prstGeom prst="rect">
              <a:avLst/>
            </a:prstGeom>
            <a:solidFill>
              <a:srgbClr val="F4AB4C"/>
            </a:solidFill>
            <a:ln w="9525">
              <a:noFill/>
              <a:miter lim="800000"/>
              <a:headEnd/>
              <a:tailEnd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ru-RU" sz="1050"/>
            </a:p>
          </p:txBody>
        </p:sp>
        <p:sp>
          <p:nvSpPr>
            <p:cNvPr id="52" name="Rectangle 244"/>
            <p:cNvSpPr>
              <a:spLocks noChangeArrowheads="1"/>
            </p:cNvSpPr>
            <p:nvPr/>
          </p:nvSpPr>
          <p:spPr bwMode="auto">
            <a:xfrm>
              <a:off x="481" y="2332"/>
              <a:ext cx="12" cy="127"/>
            </a:xfrm>
            <a:prstGeom prst="rect">
              <a:avLst/>
            </a:prstGeom>
            <a:solidFill>
              <a:srgbClr val="F4AB4C"/>
            </a:solidFill>
            <a:ln w="9525">
              <a:noFill/>
              <a:miter lim="800000"/>
              <a:headEnd/>
              <a:tailEnd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ru-RU" sz="1050"/>
            </a:p>
          </p:txBody>
        </p:sp>
        <p:sp>
          <p:nvSpPr>
            <p:cNvPr id="53" name="Rectangle 245"/>
            <p:cNvSpPr>
              <a:spLocks noChangeArrowheads="1"/>
            </p:cNvSpPr>
            <p:nvPr/>
          </p:nvSpPr>
          <p:spPr bwMode="auto">
            <a:xfrm>
              <a:off x="505" y="2280"/>
              <a:ext cx="13" cy="179"/>
            </a:xfrm>
            <a:prstGeom prst="rect">
              <a:avLst/>
            </a:prstGeom>
            <a:solidFill>
              <a:srgbClr val="F4AB4C"/>
            </a:solidFill>
            <a:ln w="9525">
              <a:noFill/>
              <a:miter lim="800000"/>
              <a:headEnd/>
              <a:tailEnd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ru-RU" sz="1050"/>
            </a:p>
          </p:txBody>
        </p:sp>
        <p:sp>
          <p:nvSpPr>
            <p:cNvPr id="54" name="Rectangle 246"/>
            <p:cNvSpPr>
              <a:spLocks noChangeArrowheads="1"/>
            </p:cNvSpPr>
            <p:nvPr/>
          </p:nvSpPr>
          <p:spPr bwMode="auto">
            <a:xfrm>
              <a:off x="530" y="2339"/>
              <a:ext cx="12" cy="120"/>
            </a:xfrm>
            <a:prstGeom prst="rect">
              <a:avLst/>
            </a:prstGeom>
            <a:solidFill>
              <a:srgbClr val="F4AB4C"/>
            </a:solidFill>
            <a:ln w="9525">
              <a:noFill/>
              <a:miter lim="800000"/>
              <a:headEnd/>
              <a:tailEnd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ru-RU" sz="1050"/>
            </a:p>
          </p:txBody>
        </p:sp>
        <p:sp>
          <p:nvSpPr>
            <p:cNvPr id="55" name="Rectangle 247"/>
            <p:cNvSpPr>
              <a:spLocks noChangeArrowheads="1"/>
            </p:cNvSpPr>
            <p:nvPr/>
          </p:nvSpPr>
          <p:spPr bwMode="auto">
            <a:xfrm>
              <a:off x="357" y="2384"/>
              <a:ext cx="13" cy="75"/>
            </a:xfrm>
            <a:prstGeom prst="rect">
              <a:avLst/>
            </a:prstGeom>
            <a:solidFill>
              <a:srgbClr val="EF7532"/>
            </a:solidFill>
            <a:ln w="9525">
              <a:noFill/>
              <a:miter lim="800000"/>
              <a:headEnd/>
              <a:tailEnd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ru-RU" sz="1050"/>
            </a:p>
          </p:txBody>
        </p:sp>
        <p:sp>
          <p:nvSpPr>
            <p:cNvPr id="56" name="Rectangle 248"/>
            <p:cNvSpPr>
              <a:spLocks noChangeArrowheads="1"/>
            </p:cNvSpPr>
            <p:nvPr/>
          </p:nvSpPr>
          <p:spPr bwMode="auto">
            <a:xfrm>
              <a:off x="382" y="2384"/>
              <a:ext cx="12" cy="75"/>
            </a:xfrm>
            <a:prstGeom prst="rect">
              <a:avLst/>
            </a:prstGeom>
            <a:solidFill>
              <a:srgbClr val="EF7532"/>
            </a:solidFill>
            <a:ln w="9525">
              <a:noFill/>
              <a:miter lim="800000"/>
              <a:headEnd/>
              <a:tailEnd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ru-RU" sz="1050"/>
            </a:p>
          </p:txBody>
        </p:sp>
        <p:sp>
          <p:nvSpPr>
            <p:cNvPr id="57" name="Rectangle 249"/>
            <p:cNvSpPr>
              <a:spLocks noChangeArrowheads="1"/>
            </p:cNvSpPr>
            <p:nvPr/>
          </p:nvSpPr>
          <p:spPr bwMode="auto">
            <a:xfrm>
              <a:off x="408" y="2384"/>
              <a:ext cx="12" cy="75"/>
            </a:xfrm>
            <a:prstGeom prst="rect">
              <a:avLst/>
            </a:prstGeom>
            <a:solidFill>
              <a:srgbClr val="EF7532"/>
            </a:solidFill>
            <a:ln w="9525">
              <a:noFill/>
              <a:miter lim="800000"/>
              <a:headEnd/>
              <a:tailEnd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ru-RU" sz="1050"/>
            </a:p>
          </p:txBody>
        </p:sp>
        <p:sp>
          <p:nvSpPr>
            <p:cNvPr id="58" name="Rectangle 250"/>
            <p:cNvSpPr>
              <a:spLocks noChangeArrowheads="1"/>
            </p:cNvSpPr>
            <p:nvPr/>
          </p:nvSpPr>
          <p:spPr bwMode="auto">
            <a:xfrm>
              <a:off x="432" y="2384"/>
              <a:ext cx="12" cy="75"/>
            </a:xfrm>
            <a:prstGeom prst="rect">
              <a:avLst/>
            </a:prstGeom>
            <a:solidFill>
              <a:srgbClr val="EF7532"/>
            </a:solidFill>
            <a:ln w="9525">
              <a:noFill/>
              <a:miter lim="800000"/>
              <a:headEnd/>
              <a:tailEnd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ru-RU" sz="1050"/>
            </a:p>
          </p:txBody>
        </p:sp>
        <p:sp>
          <p:nvSpPr>
            <p:cNvPr id="59" name="Rectangle 251"/>
            <p:cNvSpPr>
              <a:spLocks noChangeArrowheads="1"/>
            </p:cNvSpPr>
            <p:nvPr/>
          </p:nvSpPr>
          <p:spPr bwMode="auto">
            <a:xfrm>
              <a:off x="456" y="2384"/>
              <a:ext cx="12" cy="75"/>
            </a:xfrm>
            <a:prstGeom prst="rect">
              <a:avLst/>
            </a:prstGeom>
            <a:solidFill>
              <a:srgbClr val="EF7532"/>
            </a:solidFill>
            <a:ln w="9525">
              <a:noFill/>
              <a:miter lim="800000"/>
              <a:headEnd/>
              <a:tailEnd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ru-RU" sz="1050"/>
            </a:p>
          </p:txBody>
        </p:sp>
        <p:sp>
          <p:nvSpPr>
            <p:cNvPr id="60" name="Rectangle 252"/>
            <p:cNvSpPr>
              <a:spLocks noChangeArrowheads="1"/>
            </p:cNvSpPr>
            <p:nvPr/>
          </p:nvSpPr>
          <p:spPr bwMode="auto">
            <a:xfrm>
              <a:off x="481" y="2384"/>
              <a:ext cx="12" cy="75"/>
            </a:xfrm>
            <a:prstGeom prst="rect">
              <a:avLst/>
            </a:prstGeom>
            <a:solidFill>
              <a:srgbClr val="EF7532"/>
            </a:solidFill>
            <a:ln w="9525">
              <a:noFill/>
              <a:miter lim="800000"/>
              <a:headEnd/>
              <a:tailEnd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ru-RU" sz="1050"/>
            </a:p>
          </p:txBody>
        </p:sp>
        <p:sp>
          <p:nvSpPr>
            <p:cNvPr id="61" name="Rectangle 253"/>
            <p:cNvSpPr>
              <a:spLocks noChangeArrowheads="1"/>
            </p:cNvSpPr>
            <p:nvPr/>
          </p:nvSpPr>
          <p:spPr bwMode="auto">
            <a:xfrm>
              <a:off x="505" y="2384"/>
              <a:ext cx="13" cy="75"/>
            </a:xfrm>
            <a:prstGeom prst="rect">
              <a:avLst/>
            </a:prstGeom>
            <a:solidFill>
              <a:srgbClr val="EF7532"/>
            </a:solidFill>
            <a:ln w="9525">
              <a:noFill/>
              <a:miter lim="800000"/>
              <a:headEnd/>
              <a:tailEnd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ru-RU" sz="1050"/>
            </a:p>
          </p:txBody>
        </p:sp>
        <p:sp>
          <p:nvSpPr>
            <p:cNvPr id="62" name="Rectangle 254"/>
            <p:cNvSpPr>
              <a:spLocks noChangeArrowheads="1"/>
            </p:cNvSpPr>
            <p:nvPr/>
          </p:nvSpPr>
          <p:spPr bwMode="auto">
            <a:xfrm>
              <a:off x="530" y="2384"/>
              <a:ext cx="12" cy="75"/>
            </a:xfrm>
            <a:prstGeom prst="rect">
              <a:avLst/>
            </a:prstGeom>
            <a:solidFill>
              <a:srgbClr val="EF7532"/>
            </a:solidFill>
            <a:ln w="9525">
              <a:noFill/>
              <a:miter lim="800000"/>
              <a:headEnd/>
              <a:tailEnd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ru-RU" sz="1050"/>
            </a:p>
          </p:txBody>
        </p:sp>
        <p:sp>
          <p:nvSpPr>
            <p:cNvPr id="63" name="Freeform 255"/>
            <p:cNvSpPr>
              <a:spLocks/>
            </p:cNvSpPr>
            <p:nvPr/>
          </p:nvSpPr>
          <p:spPr bwMode="auto">
            <a:xfrm>
              <a:off x="97" y="2341"/>
              <a:ext cx="275" cy="331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1107" y="0"/>
                </a:cxn>
                <a:cxn ang="0">
                  <a:pos x="1187" y="80"/>
                </a:cxn>
                <a:cxn ang="0">
                  <a:pos x="1187" y="1341"/>
                </a:cxn>
                <a:cxn ang="0">
                  <a:pos x="1107" y="1421"/>
                </a:cxn>
                <a:cxn ang="0">
                  <a:pos x="80" y="1421"/>
                </a:cxn>
                <a:cxn ang="0">
                  <a:pos x="0" y="1341"/>
                </a:cxn>
                <a:cxn ang="0">
                  <a:pos x="0" y="80"/>
                </a:cxn>
                <a:cxn ang="0">
                  <a:pos x="80" y="0"/>
                </a:cxn>
              </a:cxnLst>
              <a:rect l="0" t="0" r="r" b="b"/>
              <a:pathLst>
                <a:path w="1187" h="1421">
                  <a:moveTo>
                    <a:pt x="80" y="0"/>
                  </a:moveTo>
                  <a:lnTo>
                    <a:pt x="1107" y="0"/>
                  </a:lnTo>
                  <a:cubicBezTo>
                    <a:pt x="1151" y="0"/>
                    <a:pt x="1187" y="36"/>
                    <a:pt x="1187" y="80"/>
                  </a:cubicBezTo>
                  <a:lnTo>
                    <a:pt x="1187" y="1341"/>
                  </a:lnTo>
                  <a:cubicBezTo>
                    <a:pt x="1187" y="1385"/>
                    <a:pt x="1151" y="1421"/>
                    <a:pt x="1107" y="1421"/>
                  </a:cubicBezTo>
                  <a:lnTo>
                    <a:pt x="80" y="1421"/>
                  </a:lnTo>
                  <a:cubicBezTo>
                    <a:pt x="36" y="1421"/>
                    <a:pt x="0" y="1385"/>
                    <a:pt x="0" y="1341"/>
                  </a:cubicBezTo>
                  <a:lnTo>
                    <a:pt x="0" y="80"/>
                  </a:lnTo>
                  <a:cubicBezTo>
                    <a:pt x="0" y="36"/>
                    <a:pt x="36" y="0"/>
                    <a:pt x="80" y="0"/>
                  </a:cubicBezTo>
                  <a:close/>
                </a:path>
              </a:pathLst>
            </a:custGeom>
            <a:solidFill>
              <a:srgbClr val="303942"/>
            </a:solidFill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ru-RU" sz="1050"/>
            </a:p>
          </p:txBody>
        </p:sp>
        <p:sp>
          <p:nvSpPr>
            <p:cNvPr id="64" name="Freeform 256"/>
            <p:cNvSpPr>
              <a:spLocks/>
            </p:cNvSpPr>
            <p:nvPr/>
          </p:nvSpPr>
          <p:spPr bwMode="auto">
            <a:xfrm>
              <a:off x="97" y="2353"/>
              <a:ext cx="275" cy="93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1107" y="0"/>
                </a:cxn>
                <a:cxn ang="0">
                  <a:pos x="1187" y="81"/>
                </a:cxn>
                <a:cxn ang="0">
                  <a:pos x="1187" y="399"/>
                </a:cxn>
                <a:cxn ang="0">
                  <a:pos x="0" y="399"/>
                </a:cxn>
                <a:cxn ang="0">
                  <a:pos x="0" y="81"/>
                </a:cxn>
                <a:cxn ang="0">
                  <a:pos x="80" y="0"/>
                </a:cxn>
              </a:cxnLst>
              <a:rect l="0" t="0" r="r" b="b"/>
              <a:pathLst>
                <a:path w="1187" h="399">
                  <a:moveTo>
                    <a:pt x="80" y="0"/>
                  </a:moveTo>
                  <a:lnTo>
                    <a:pt x="1107" y="0"/>
                  </a:lnTo>
                  <a:cubicBezTo>
                    <a:pt x="1151" y="0"/>
                    <a:pt x="1187" y="36"/>
                    <a:pt x="1187" y="81"/>
                  </a:cubicBezTo>
                  <a:lnTo>
                    <a:pt x="1187" y="399"/>
                  </a:lnTo>
                  <a:lnTo>
                    <a:pt x="0" y="399"/>
                  </a:lnTo>
                  <a:lnTo>
                    <a:pt x="0" y="81"/>
                  </a:lnTo>
                  <a:cubicBezTo>
                    <a:pt x="0" y="36"/>
                    <a:pt x="36" y="0"/>
                    <a:pt x="80" y="0"/>
                  </a:cubicBezTo>
                  <a:close/>
                </a:path>
              </a:pathLst>
            </a:custGeom>
            <a:solidFill>
              <a:srgbClr val="768199"/>
            </a:solidFill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ru-RU" sz="1050"/>
            </a:p>
          </p:txBody>
        </p:sp>
        <p:sp>
          <p:nvSpPr>
            <p:cNvPr id="65" name="Rectangle 257"/>
            <p:cNvSpPr>
              <a:spLocks noChangeArrowheads="1"/>
            </p:cNvSpPr>
            <p:nvPr/>
          </p:nvSpPr>
          <p:spPr bwMode="auto">
            <a:xfrm>
              <a:off x="122" y="2373"/>
              <a:ext cx="221" cy="57"/>
            </a:xfrm>
            <a:prstGeom prst="rect">
              <a:avLst/>
            </a:prstGeom>
            <a:solidFill>
              <a:srgbClr val="00ADB4"/>
            </a:solidFill>
            <a:ln w="9525">
              <a:noFill/>
              <a:miter lim="800000"/>
              <a:headEnd/>
              <a:tailEnd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ru-RU" sz="1050"/>
            </a:p>
          </p:txBody>
        </p:sp>
        <p:sp>
          <p:nvSpPr>
            <p:cNvPr id="66" name="Rectangle 258"/>
            <p:cNvSpPr>
              <a:spLocks noChangeArrowheads="1"/>
            </p:cNvSpPr>
            <p:nvPr/>
          </p:nvSpPr>
          <p:spPr bwMode="auto">
            <a:xfrm>
              <a:off x="132" y="2381"/>
              <a:ext cx="212" cy="49"/>
            </a:xfrm>
            <a:prstGeom prst="rect">
              <a:avLst/>
            </a:prstGeom>
            <a:solidFill>
              <a:srgbClr val="35ECF2"/>
            </a:solidFill>
            <a:ln w="9525">
              <a:noFill/>
              <a:miter lim="800000"/>
              <a:headEnd/>
              <a:tailEnd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ru-RU" sz="1050"/>
            </a:p>
          </p:txBody>
        </p:sp>
        <p:sp>
          <p:nvSpPr>
            <p:cNvPr id="67" name="Freeform 259"/>
            <p:cNvSpPr>
              <a:spLocks/>
            </p:cNvSpPr>
            <p:nvPr/>
          </p:nvSpPr>
          <p:spPr bwMode="auto">
            <a:xfrm>
              <a:off x="120" y="2467"/>
              <a:ext cx="49" cy="40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205" y="0"/>
                </a:cxn>
                <a:cxn ang="0">
                  <a:pos x="214" y="9"/>
                </a:cxn>
                <a:cxn ang="0">
                  <a:pos x="214" y="9"/>
                </a:cxn>
                <a:cxn ang="0">
                  <a:pos x="214" y="153"/>
                </a:cxn>
                <a:cxn ang="0">
                  <a:pos x="205" y="162"/>
                </a:cxn>
                <a:cxn ang="0">
                  <a:pos x="205" y="162"/>
                </a:cxn>
                <a:cxn ang="0">
                  <a:pos x="9" y="162"/>
                </a:cxn>
                <a:cxn ang="0">
                  <a:pos x="0" y="153"/>
                </a:cxn>
                <a:cxn ang="0">
                  <a:pos x="0" y="153"/>
                </a:cxn>
                <a:cxn ang="0">
                  <a:pos x="0" y="9"/>
                </a:cxn>
                <a:cxn ang="0">
                  <a:pos x="9" y="0"/>
                </a:cxn>
              </a:cxnLst>
              <a:rect l="0" t="0" r="r" b="b"/>
              <a:pathLst>
                <a:path w="214" h="162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4"/>
                    <a:pt x="214" y="9"/>
                  </a:cubicBezTo>
                  <a:lnTo>
                    <a:pt x="214" y="9"/>
                  </a:lnTo>
                  <a:lnTo>
                    <a:pt x="214" y="153"/>
                  </a:lnTo>
                  <a:cubicBezTo>
                    <a:pt x="214" y="158"/>
                    <a:pt x="210" y="162"/>
                    <a:pt x="205" y="162"/>
                  </a:cubicBezTo>
                  <a:lnTo>
                    <a:pt x="205" y="162"/>
                  </a:lnTo>
                  <a:lnTo>
                    <a:pt x="9" y="162"/>
                  </a:lnTo>
                  <a:cubicBezTo>
                    <a:pt x="4" y="162"/>
                    <a:pt x="0" y="158"/>
                    <a:pt x="0" y="153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</a:path>
              </a:pathLst>
            </a:custGeom>
            <a:solidFill>
              <a:srgbClr val="00ADB4"/>
            </a:solidFill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ru-RU" sz="1050"/>
            </a:p>
          </p:txBody>
        </p:sp>
        <p:sp>
          <p:nvSpPr>
            <p:cNvPr id="68" name="Rectangle 260"/>
            <p:cNvSpPr>
              <a:spLocks noChangeArrowheads="1"/>
            </p:cNvSpPr>
            <p:nvPr/>
          </p:nvSpPr>
          <p:spPr bwMode="auto">
            <a:xfrm>
              <a:off x="122" y="2516"/>
              <a:ext cx="45" cy="35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ru-RU" sz="1050"/>
            </a:p>
          </p:txBody>
        </p:sp>
        <p:sp>
          <p:nvSpPr>
            <p:cNvPr id="69" name="Freeform 261"/>
            <p:cNvSpPr>
              <a:spLocks noEditPoints="1"/>
            </p:cNvSpPr>
            <p:nvPr/>
          </p:nvSpPr>
          <p:spPr bwMode="auto">
            <a:xfrm>
              <a:off x="120" y="2515"/>
              <a:ext cx="49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205" y="0"/>
                </a:cxn>
                <a:cxn ang="0">
                  <a:pos x="214" y="10"/>
                </a:cxn>
                <a:cxn ang="0">
                  <a:pos x="214" y="10"/>
                </a:cxn>
                <a:cxn ang="0">
                  <a:pos x="214" y="154"/>
                </a:cxn>
                <a:cxn ang="0">
                  <a:pos x="205" y="163"/>
                </a:cxn>
                <a:cxn ang="0">
                  <a:pos x="205" y="163"/>
                </a:cxn>
                <a:cxn ang="0">
                  <a:pos x="9" y="163"/>
                </a:cxn>
                <a:cxn ang="0">
                  <a:pos x="0" y="154"/>
                </a:cxn>
                <a:cxn ang="0">
                  <a:pos x="0" y="153"/>
                </a:cxn>
                <a:cxn ang="0">
                  <a:pos x="0" y="10"/>
                </a:cxn>
                <a:cxn ang="0">
                  <a:pos x="9" y="0"/>
                </a:cxn>
                <a:cxn ang="0">
                  <a:pos x="196" y="19"/>
                </a:cxn>
                <a:cxn ang="0">
                  <a:pos x="18" y="19"/>
                </a:cxn>
                <a:cxn ang="0">
                  <a:pos x="18" y="145"/>
                </a:cxn>
                <a:cxn ang="0">
                  <a:pos x="196" y="145"/>
                </a:cxn>
                <a:cxn ang="0">
                  <a:pos x="196" y="19"/>
                </a:cxn>
              </a:cxnLst>
              <a:rect l="0" t="0" r="r" b="b"/>
              <a:pathLst>
                <a:path w="214" h="163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5"/>
                    <a:pt x="214" y="10"/>
                  </a:cubicBezTo>
                  <a:lnTo>
                    <a:pt x="214" y="10"/>
                  </a:lnTo>
                  <a:lnTo>
                    <a:pt x="214" y="154"/>
                  </a:lnTo>
                  <a:cubicBezTo>
                    <a:pt x="214" y="159"/>
                    <a:pt x="210" y="163"/>
                    <a:pt x="205" y="163"/>
                  </a:cubicBezTo>
                  <a:lnTo>
                    <a:pt x="205" y="163"/>
                  </a:ln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10"/>
                  </a:lnTo>
                  <a:cubicBezTo>
                    <a:pt x="0" y="5"/>
                    <a:pt x="4" y="0"/>
                    <a:pt x="9" y="0"/>
                  </a:cubicBezTo>
                  <a:close/>
                  <a:moveTo>
                    <a:pt x="196" y="19"/>
                  </a:moveTo>
                  <a:lnTo>
                    <a:pt x="18" y="19"/>
                  </a:lnTo>
                  <a:lnTo>
                    <a:pt x="18" y="145"/>
                  </a:lnTo>
                  <a:lnTo>
                    <a:pt x="196" y="145"/>
                  </a:lnTo>
                  <a:lnTo>
                    <a:pt x="196" y="19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ru-RU" sz="1050"/>
            </a:p>
          </p:txBody>
        </p:sp>
        <p:sp>
          <p:nvSpPr>
            <p:cNvPr id="70" name="Rectangle 262"/>
            <p:cNvSpPr>
              <a:spLocks noChangeArrowheads="1"/>
            </p:cNvSpPr>
            <p:nvPr/>
          </p:nvSpPr>
          <p:spPr bwMode="auto">
            <a:xfrm>
              <a:off x="122" y="2563"/>
              <a:ext cx="45" cy="36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ru-RU" sz="1050"/>
            </a:p>
          </p:txBody>
        </p:sp>
        <p:sp>
          <p:nvSpPr>
            <p:cNvPr id="71" name="Freeform 263"/>
            <p:cNvSpPr>
              <a:spLocks noEditPoints="1"/>
            </p:cNvSpPr>
            <p:nvPr/>
          </p:nvSpPr>
          <p:spPr bwMode="auto">
            <a:xfrm>
              <a:off x="120" y="2561"/>
              <a:ext cx="49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205" y="0"/>
                </a:cxn>
                <a:cxn ang="0">
                  <a:pos x="214" y="9"/>
                </a:cxn>
                <a:cxn ang="0">
                  <a:pos x="214" y="10"/>
                </a:cxn>
                <a:cxn ang="0">
                  <a:pos x="214" y="154"/>
                </a:cxn>
                <a:cxn ang="0">
                  <a:pos x="205" y="163"/>
                </a:cxn>
                <a:cxn ang="0">
                  <a:pos x="205" y="163"/>
                </a:cxn>
                <a:cxn ang="0">
                  <a:pos x="9" y="163"/>
                </a:cxn>
                <a:cxn ang="0">
                  <a:pos x="0" y="154"/>
                </a:cxn>
                <a:cxn ang="0">
                  <a:pos x="0" y="153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196" y="19"/>
                </a:cxn>
                <a:cxn ang="0">
                  <a:pos x="18" y="19"/>
                </a:cxn>
                <a:cxn ang="0">
                  <a:pos x="18" y="145"/>
                </a:cxn>
                <a:cxn ang="0">
                  <a:pos x="196" y="145"/>
                </a:cxn>
                <a:cxn ang="0">
                  <a:pos x="196" y="19"/>
                </a:cxn>
              </a:cxnLst>
              <a:rect l="0" t="0" r="r" b="b"/>
              <a:pathLst>
                <a:path w="214" h="163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4"/>
                    <a:pt x="214" y="9"/>
                  </a:cubicBezTo>
                  <a:lnTo>
                    <a:pt x="214" y="10"/>
                  </a:lnTo>
                  <a:lnTo>
                    <a:pt x="214" y="154"/>
                  </a:lnTo>
                  <a:cubicBezTo>
                    <a:pt x="214" y="159"/>
                    <a:pt x="210" y="163"/>
                    <a:pt x="205" y="163"/>
                  </a:cubicBezTo>
                  <a:lnTo>
                    <a:pt x="205" y="163"/>
                  </a:ln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  <a:moveTo>
                    <a:pt x="196" y="19"/>
                  </a:moveTo>
                  <a:lnTo>
                    <a:pt x="18" y="19"/>
                  </a:lnTo>
                  <a:lnTo>
                    <a:pt x="18" y="145"/>
                  </a:lnTo>
                  <a:lnTo>
                    <a:pt x="196" y="145"/>
                  </a:lnTo>
                  <a:lnTo>
                    <a:pt x="196" y="19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ru-RU" sz="1050"/>
            </a:p>
          </p:txBody>
        </p:sp>
        <p:sp>
          <p:nvSpPr>
            <p:cNvPr id="72" name="Rectangle 264"/>
            <p:cNvSpPr>
              <a:spLocks noChangeArrowheads="1"/>
            </p:cNvSpPr>
            <p:nvPr/>
          </p:nvSpPr>
          <p:spPr bwMode="auto">
            <a:xfrm>
              <a:off x="122" y="2611"/>
              <a:ext cx="45" cy="33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ru-RU" sz="1050"/>
            </a:p>
          </p:txBody>
        </p:sp>
        <p:sp>
          <p:nvSpPr>
            <p:cNvPr id="73" name="Freeform 265"/>
            <p:cNvSpPr>
              <a:spLocks noEditPoints="1"/>
            </p:cNvSpPr>
            <p:nvPr/>
          </p:nvSpPr>
          <p:spPr bwMode="auto">
            <a:xfrm>
              <a:off x="120" y="2608"/>
              <a:ext cx="49" cy="39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205" y="0"/>
                </a:cxn>
                <a:cxn ang="0">
                  <a:pos x="214" y="9"/>
                </a:cxn>
                <a:cxn ang="0">
                  <a:pos x="214" y="10"/>
                </a:cxn>
                <a:cxn ang="0">
                  <a:pos x="214" y="154"/>
                </a:cxn>
                <a:cxn ang="0">
                  <a:pos x="205" y="163"/>
                </a:cxn>
                <a:cxn ang="0">
                  <a:pos x="205" y="163"/>
                </a:cxn>
                <a:cxn ang="0">
                  <a:pos x="9" y="163"/>
                </a:cxn>
                <a:cxn ang="0">
                  <a:pos x="0" y="154"/>
                </a:cxn>
                <a:cxn ang="0">
                  <a:pos x="0" y="153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196" y="18"/>
                </a:cxn>
                <a:cxn ang="0">
                  <a:pos x="18" y="18"/>
                </a:cxn>
                <a:cxn ang="0">
                  <a:pos x="18" y="144"/>
                </a:cxn>
                <a:cxn ang="0">
                  <a:pos x="196" y="144"/>
                </a:cxn>
                <a:cxn ang="0">
                  <a:pos x="196" y="18"/>
                </a:cxn>
              </a:cxnLst>
              <a:rect l="0" t="0" r="r" b="b"/>
              <a:pathLst>
                <a:path w="214" h="163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4"/>
                    <a:pt x="214" y="9"/>
                  </a:cubicBezTo>
                  <a:lnTo>
                    <a:pt x="214" y="10"/>
                  </a:lnTo>
                  <a:lnTo>
                    <a:pt x="214" y="154"/>
                  </a:lnTo>
                  <a:cubicBezTo>
                    <a:pt x="214" y="159"/>
                    <a:pt x="210" y="163"/>
                    <a:pt x="205" y="163"/>
                  </a:cubicBezTo>
                  <a:lnTo>
                    <a:pt x="205" y="163"/>
                  </a:ln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  <a:moveTo>
                    <a:pt x="196" y="18"/>
                  </a:moveTo>
                  <a:lnTo>
                    <a:pt x="18" y="18"/>
                  </a:lnTo>
                  <a:lnTo>
                    <a:pt x="18" y="144"/>
                  </a:lnTo>
                  <a:lnTo>
                    <a:pt x="196" y="144"/>
                  </a:lnTo>
                  <a:lnTo>
                    <a:pt x="196" y="18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ru-RU" sz="1050"/>
            </a:p>
          </p:txBody>
        </p:sp>
        <p:sp>
          <p:nvSpPr>
            <p:cNvPr id="74" name="Freeform 266"/>
            <p:cNvSpPr>
              <a:spLocks/>
            </p:cNvSpPr>
            <p:nvPr/>
          </p:nvSpPr>
          <p:spPr bwMode="auto">
            <a:xfrm>
              <a:off x="180" y="2467"/>
              <a:ext cx="48" cy="40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205" y="0"/>
                </a:cxn>
                <a:cxn ang="0">
                  <a:pos x="214" y="9"/>
                </a:cxn>
                <a:cxn ang="0">
                  <a:pos x="214" y="9"/>
                </a:cxn>
                <a:cxn ang="0">
                  <a:pos x="214" y="153"/>
                </a:cxn>
                <a:cxn ang="0">
                  <a:pos x="205" y="162"/>
                </a:cxn>
                <a:cxn ang="0">
                  <a:pos x="205" y="162"/>
                </a:cxn>
                <a:cxn ang="0">
                  <a:pos x="9" y="162"/>
                </a:cxn>
                <a:cxn ang="0">
                  <a:pos x="0" y="153"/>
                </a:cxn>
                <a:cxn ang="0">
                  <a:pos x="0" y="153"/>
                </a:cxn>
                <a:cxn ang="0">
                  <a:pos x="0" y="9"/>
                </a:cxn>
                <a:cxn ang="0">
                  <a:pos x="9" y="0"/>
                </a:cxn>
              </a:cxnLst>
              <a:rect l="0" t="0" r="r" b="b"/>
              <a:pathLst>
                <a:path w="214" h="162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4"/>
                    <a:pt x="214" y="9"/>
                  </a:cubicBezTo>
                  <a:lnTo>
                    <a:pt x="214" y="9"/>
                  </a:lnTo>
                  <a:lnTo>
                    <a:pt x="214" y="153"/>
                  </a:lnTo>
                  <a:cubicBezTo>
                    <a:pt x="214" y="158"/>
                    <a:pt x="210" y="162"/>
                    <a:pt x="205" y="162"/>
                  </a:cubicBezTo>
                  <a:lnTo>
                    <a:pt x="205" y="162"/>
                  </a:lnTo>
                  <a:lnTo>
                    <a:pt x="9" y="162"/>
                  </a:lnTo>
                  <a:cubicBezTo>
                    <a:pt x="4" y="162"/>
                    <a:pt x="0" y="158"/>
                    <a:pt x="0" y="153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</a:path>
              </a:pathLst>
            </a:custGeom>
            <a:solidFill>
              <a:srgbClr val="00ADB4"/>
            </a:solidFill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ru-RU" sz="1050"/>
            </a:p>
          </p:txBody>
        </p:sp>
        <p:sp>
          <p:nvSpPr>
            <p:cNvPr id="75" name="Rectangle 267"/>
            <p:cNvSpPr>
              <a:spLocks noChangeArrowheads="1"/>
            </p:cNvSpPr>
            <p:nvPr/>
          </p:nvSpPr>
          <p:spPr bwMode="auto">
            <a:xfrm>
              <a:off x="181" y="2516"/>
              <a:ext cx="45" cy="35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ru-RU" sz="1050"/>
            </a:p>
          </p:txBody>
        </p:sp>
        <p:sp>
          <p:nvSpPr>
            <p:cNvPr id="76" name="Freeform 268"/>
            <p:cNvSpPr>
              <a:spLocks noEditPoints="1"/>
            </p:cNvSpPr>
            <p:nvPr/>
          </p:nvSpPr>
          <p:spPr bwMode="auto">
            <a:xfrm>
              <a:off x="180" y="2515"/>
              <a:ext cx="48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205" y="0"/>
                </a:cxn>
                <a:cxn ang="0">
                  <a:pos x="214" y="10"/>
                </a:cxn>
                <a:cxn ang="0">
                  <a:pos x="214" y="10"/>
                </a:cxn>
                <a:cxn ang="0">
                  <a:pos x="214" y="154"/>
                </a:cxn>
                <a:cxn ang="0">
                  <a:pos x="205" y="163"/>
                </a:cxn>
                <a:cxn ang="0">
                  <a:pos x="205" y="163"/>
                </a:cxn>
                <a:cxn ang="0">
                  <a:pos x="9" y="163"/>
                </a:cxn>
                <a:cxn ang="0">
                  <a:pos x="0" y="154"/>
                </a:cxn>
                <a:cxn ang="0">
                  <a:pos x="0" y="153"/>
                </a:cxn>
                <a:cxn ang="0">
                  <a:pos x="0" y="10"/>
                </a:cxn>
                <a:cxn ang="0">
                  <a:pos x="9" y="0"/>
                </a:cxn>
                <a:cxn ang="0">
                  <a:pos x="196" y="19"/>
                </a:cxn>
                <a:cxn ang="0">
                  <a:pos x="18" y="19"/>
                </a:cxn>
                <a:cxn ang="0">
                  <a:pos x="18" y="145"/>
                </a:cxn>
                <a:cxn ang="0">
                  <a:pos x="196" y="145"/>
                </a:cxn>
                <a:cxn ang="0">
                  <a:pos x="196" y="19"/>
                </a:cxn>
              </a:cxnLst>
              <a:rect l="0" t="0" r="r" b="b"/>
              <a:pathLst>
                <a:path w="214" h="163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5"/>
                    <a:pt x="214" y="10"/>
                  </a:cubicBezTo>
                  <a:lnTo>
                    <a:pt x="214" y="10"/>
                  </a:lnTo>
                  <a:lnTo>
                    <a:pt x="214" y="154"/>
                  </a:lnTo>
                  <a:cubicBezTo>
                    <a:pt x="214" y="159"/>
                    <a:pt x="210" y="163"/>
                    <a:pt x="205" y="163"/>
                  </a:cubicBezTo>
                  <a:lnTo>
                    <a:pt x="205" y="163"/>
                  </a:ln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10"/>
                  </a:lnTo>
                  <a:cubicBezTo>
                    <a:pt x="0" y="5"/>
                    <a:pt x="4" y="0"/>
                    <a:pt x="9" y="0"/>
                  </a:cubicBezTo>
                  <a:close/>
                  <a:moveTo>
                    <a:pt x="196" y="19"/>
                  </a:moveTo>
                  <a:lnTo>
                    <a:pt x="18" y="19"/>
                  </a:lnTo>
                  <a:lnTo>
                    <a:pt x="18" y="145"/>
                  </a:lnTo>
                  <a:lnTo>
                    <a:pt x="196" y="145"/>
                  </a:lnTo>
                  <a:lnTo>
                    <a:pt x="196" y="19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ru-RU" sz="1050"/>
            </a:p>
          </p:txBody>
        </p:sp>
        <p:sp>
          <p:nvSpPr>
            <p:cNvPr id="77" name="Rectangle 269"/>
            <p:cNvSpPr>
              <a:spLocks noChangeArrowheads="1"/>
            </p:cNvSpPr>
            <p:nvPr/>
          </p:nvSpPr>
          <p:spPr bwMode="auto">
            <a:xfrm>
              <a:off x="181" y="2563"/>
              <a:ext cx="45" cy="36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ru-RU" sz="1050"/>
            </a:p>
          </p:txBody>
        </p:sp>
        <p:sp>
          <p:nvSpPr>
            <p:cNvPr id="78" name="Freeform 270"/>
            <p:cNvSpPr>
              <a:spLocks noEditPoints="1"/>
            </p:cNvSpPr>
            <p:nvPr/>
          </p:nvSpPr>
          <p:spPr bwMode="auto">
            <a:xfrm>
              <a:off x="180" y="2561"/>
              <a:ext cx="48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205" y="0"/>
                </a:cxn>
                <a:cxn ang="0">
                  <a:pos x="214" y="9"/>
                </a:cxn>
                <a:cxn ang="0">
                  <a:pos x="214" y="10"/>
                </a:cxn>
                <a:cxn ang="0">
                  <a:pos x="214" y="154"/>
                </a:cxn>
                <a:cxn ang="0">
                  <a:pos x="205" y="163"/>
                </a:cxn>
                <a:cxn ang="0">
                  <a:pos x="205" y="163"/>
                </a:cxn>
                <a:cxn ang="0">
                  <a:pos x="9" y="163"/>
                </a:cxn>
                <a:cxn ang="0">
                  <a:pos x="0" y="154"/>
                </a:cxn>
                <a:cxn ang="0">
                  <a:pos x="0" y="153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196" y="19"/>
                </a:cxn>
                <a:cxn ang="0">
                  <a:pos x="18" y="19"/>
                </a:cxn>
                <a:cxn ang="0">
                  <a:pos x="18" y="145"/>
                </a:cxn>
                <a:cxn ang="0">
                  <a:pos x="196" y="145"/>
                </a:cxn>
                <a:cxn ang="0">
                  <a:pos x="196" y="19"/>
                </a:cxn>
              </a:cxnLst>
              <a:rect l="0" t="0" r="r" b="b"/>
              <a:pathLst>
                <a:path w="214" h="163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4"/>
                    <a:pt x="214" y="9"/>
                  </a:cubicBezTo>
                  <a:lnTo>
                    <a:pt x="214" y="10"/>
                  </a:lnTo>
                  <a:lnTo>
                    <a:pt x="214" y="154"/>
                  </a:lnTo>
                  <a:cubicBezTo>
                    <a:pt x="214" y="159"/>
                    <a:pt x="210" y="163"/>
                    <a:pt x="205" y="163"/>
                  </a:cubicBezTo>
                  <a:lnTo>
                    <a:pt x="205" y="163"/>
                  </a:ln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  <a:moveTo>
                    <a:pt x="196" y="19"/>
                  </a:moveTo>
                  <a:lnTo>
                    <a:pt x="18" y="19"/>
                  </a:lnTo>
                  <a:lnTo>
                    <a:pt x="18" y="145"/>
                  </a:lnTo>
                  <a:lnTo>
                    <a:pt x="196" y="145"/>
                  </a:lnTo>
                  <a:lnTo>
                    <a:pt x="196" y="19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ru-RU" sz="1050"/>
            </a:p>
          </p:txBody>
        </p:sp>
        <p:sp>
          <p:nvSpPr>
            <p:cNvPr id="79" name="Rectangle 271"/>
            <p:cNvSpPr>
              <a:spLocks noChangeArrowheads="1"/>
            </p:cNvSpPr>
            <p:nvPr/>
          </p:nvSpPr>
          <p:spPr bwMode="auto">
            <a:xfrm>
              <a:off x="181" y="2611"/>
              <a:ext cx="45" cy="33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ru-RU" sz="1050"/>
            </a:p>
          </p:txBody>
        </p:sp>
        <p:sp>
          <p:nvSpPr>
            <p:cNvPr id="80" name="Freeform 272"/>
            <p:cNvSpPr>
              <a:spLocks noEditPoints="1"/>
            </p:cNvSpPr>
            <p:nvPr/>
          </p:nvSpPr>
          <p:spPr bwMode="auto">
            <a:xfrm>
              <a:off x="180" y="2608"/>
              <a:ext cx="48" cy="39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205" y="0"/>
                </a:cxn>
                <a:cxn ang="0">
                  <a:pos x="214" y="9"/>
                </a:cxn>
                <a:cxn ang="0">
                  <a:pos x="214" y="10"/>
                </a:cxn>
                <a:cxn ang="0">
                  <a:pos x="214" y="154"/>
                </a:cxn>
                <a:cxn ang="0">
                  <a:pos x="205" y="163"/>
                </a:cxn>
                <a:cxn ang="0">
                  <a:pos x="205" y="163"/>
                </a:cxn>
                <a:cxn ang="0">
                  <a:pos x="9" y="163"/>
                </a:cxn>
                <a:cxn ang="0">
                  <a:pos x="0" y="154"/>
                </a:cxn>
                <a:cxn ang="0">
                  <a:pos x="0" y="153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196" y="18"/>
                </a:cxn>
                <a:cxn ang="0">
                  <a:pos x="18" y="18"/>
                </a:cxn>
                <a:cxn ang="0">
                  <a:pos x="18" y="144"/>
                </a:cxn>
                <a:cxn ang="0">
                  <a:pos x="196" y="144"/>
                </a:cxn>
                <a:cxn ang="0">
                  <a:pos x="196" y="18"/>
                </a:cxn>
              </a:cxnLst>
              <a:rect l="0" t="0" r="r" b="b"/>
              <a:pathLst>
                <a:path w="214" h="163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4"/>
                    <a:pt x="214" y="9"/>
                  </a:cubicBezTo>
                  <a:lnTo>
                    <a:pt x="214" y="10"/>
                  </a:lnTo>
                  <a:lnTo>
                    <a:pt x="214" y="154"/>
                  </a:lnTo>
                  <a:cubicBezTo>
                    <a:pt x="214" y="159"/>
                    <a:pt x="210" y="163"/>
                    <a:pt x="205" y="163"/>
                  </a:cubicBezTo>
                  <a:lnTo>
                    <a:pt x="205" y="163"/>
                  </a:ln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  <a:moveTo>
                    <a:pt x="196" y="18"/>
                  </a:moveTo>
                  <a:lnTo>
                    <a:pt x="18" y="18"/>
                  </a:lnTo>
                  <a:lnTo>
                    <a:pt x="18" y="144"/>
                  </a:lnTo>
                  <a:lnTo>
                    <a:pt x="196" y="144"/>
                  </a:lnTo>
                  <a:lnTo>
                    <a:pt x="196" y="18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ru-RU" sz="1050"/>
            </a:p>
          </p:txBody>
        </p:sp>
        <p:sp>
          <p:nvSpPr>
            <p:cNvPr id="81" name="Rectangle 273"/>
            <p:cNvSpPr>
              <a:spLocks noChangeArrowheads="1"/>
            </p:cNvSpPr>
            <p:nvPr/>
          </p:nvSpPr>
          <p:spPr bwMode="auto">
            <a:xfrm>
              <a:off x="240" y="2469"/>
              <a:ext cx="45" cy="33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ru-RU" sz="1050"/>
            </a:p>
          </p:txBody>
        </p:sp>
        <p:sp>
          <p:nvSpPr>
            <p:cNvPr id="82" name="Freeform 274"/>
            <p:cNvSpPr>
              <a:spLocks noEditPoints="1"/>
            </p:cNvSpPr>
            <p:nvPr/>
          </p:nvSpPr>
          <p:spPr bwMode="auto">
            <a:xfrm>
              <a:off x="237" y="2467"/>
              <a:ext cx="51" cy="40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0" y="0"/>
                </a:cxn>
                <a:cxn ang="0">
                  <a:pos x="206" y="0"/>
                </a:cxn>
                <a:cxn ang="0">
                  <a:pos x="215" y="9"/>
                </a:cxn>
                <a:cxn ang="0">
                  <a:pos x="215" y="9"/>
                </a:cxn>
                <a:cxn ang="0">
                  <a:pos x="215" y="153"/>
                </a:cxn>
                <a:cxn ang="0">
                  <a:pos x="206" y="162"/>
                </a:cxn>
                <a:cxn ang="0">
                  <a:pos x="205" y="162"/>
                </a:cxn>
                <a:cxn ang="0">
                  <a:pos x="9" y="162"/>
                </a:cxn>
                <a:cxn ang="0">
                  <a:pos x="0" y="153"/>
                </a:cxn>
                <a:cxn ang="0">
                  <a:pos x="0" y="153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197" y="18"/>
                </a:cxn>
                <a:cxn ang="0">
                  <a:pos x="18" y="18"/>
                </a:cxn>
                <a:cxn ang="0">
                  <a:pos x="18" y="144"/>
                </a:cxn>
                <a:cxn ang="0">
                  <a:pos x="197" y="144"/>
                </a:cxn>
                <a:cxn ang="0">
                  <a:pos x="197" y="18"/>
                </a:cxn>
              </a:cxnLst>
              <a:rect l="0" t="0" r="r" b="b"/>
              <a:pathLst>
                <a:path w="215" h="162">
                  <a:moveTo>
                    <a:pt x="9" y="0"/>
                  </a:moveTo>
                  <a:lnTo>
                    <a:pt x="10" y="0"/>
                  </a:lnTo>
                  <a:lnTo>
                    <a:pt x="206" y="0"/>
                  </a:lnTo>
                  <a:cubicBezTo>
                    <a:pt x="211" y="0"/>
                    <a:pt x="215" y="4"/>
                    <a:pt x="215" y="9"/>
                  </a:cubicBezTo>
                  <a:lnTo>
                    <a:pt x="215" y="9"/>
                  </a:lnTo>
                  <a:lnTo>
                    <a:pt x="215" y="153"/>
                  </a:lnTo>
                  <a:cubicBezTo>
                    <a:pt x="215" y="158"/>
                    <a:pt x="211" y="162"/>
                    <a:pt x="206" y="162"/>
                  </a:cubicBezTo>
                  <a:lnTo>
                    <a:pt x="205" y="162"/>
                  </a:lnTo>
                  <a:lnTo>
                    <a:pt x="9" y="162"/>
                  </a:lnTo>
                  <a:cubicBezTo>
                    <a:pt x="4" y="162"/>
                    <a:pt x="0" y="158"/>
                    <a:pt x="0" y="153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  <a:moveTo>
                    <a:pt x="197" y="18"/>
                  </a:moveTo>
                  <a:lnTo>
                    <a:pt x="18" y="18"/>
                  </a:lnTo>
                  <a:lnTo>
                    <a:pt x="18" y="144"/>
                  </a:lnTo>
                  <a:lnTo>
                    <a:pt x="197" y="144"/>
                  </a:lnTo>
                  <a:lnTo>
                    <a:pt x="197" y="18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ru-RU" sz="1050"/>
            </a:p>
          </p:txBody>
        </p:sp>
        <p:sp>
          <p:nvSpPr>
            <p:cNvPr id="83" name="Rectangle 275"/>
            <p:cNvSpPr>
              <a:spLocks noChangeArrowheads="1"/>
            </p:cNvSpPr>
            <p:nvPr/>
          </p:nvSpPr>
          <p:spPr bwMode="auto">
            <a:xfrm>
              <a:off x="240" y="2516"/>
              <a:ext cx="45" cy="35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ru-RU" sz="1050"/>
            </a:p>
          </p:txBody>
        </p:sp>
        <p:sp>
          <p:nvSpPr>
            <p:cNvPr id="84" name="Freeform 276"/>
            <p:cNvSpPr>
              <a:spLocks noEditPoints="1"/>
            </p:cNvSpPr>
            <p:nvPr/>
          </p:nvSpPr>
          <p:spPr bwMode="auto">
            <a:xfrm>
              <a:off x="237" y="2515"/>
              <a:ext cx="51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0" y="0"/>
                </a:cxn>
                <a:cxn ang="0">
                  <a:pos x="206" y="0"/>
                </a:cxn>
                <a:cxn ang="0">
                  <a:pos x="215" y="10"/>
                </a:cxn>
                <a:cxn ang="0">
                  <a:pos x="215" y="10"/>
                </a:cxn>
                <a:cxn ang="0">
                  <a:pos x="215" y="154"/>
                </a:cxn>
                <a:cxn ang="0">
                  <a:pos x="206" y="163"/>
                </a:cxn>
                <a:cxn ang="0">
                  <a:pos x="205" y="163"/>
                </a:cxn>
                <a:cxn ang="0">
                  <a:pos x="9" y="163"/>
                </a:cxn>
                <a:cxn ang="0">
                  <a:pos x="0" y="154"/>
                </a:cxn>
                <a:cxn ang="0">
                  <a:pos x="0" y="153"/>
                </a:cxn>
                <a:cxn ang="0">
                  <a:pos x="0" y="10"/>
                </a:cxn>
                <a:cxn ang="0">
                  <a:pos x="9" y="0"/>
                </a:cxn>
                <a:cxn ang="0">
                  <a:pos x="197" y="19"/>
                </a:cxn>
                <a:cxn ang="0">
                  <a:pos x="18" y="19"/>
                </a:cxn>
                <a:cxn ang="0">
                  <a:pos x="18" y="145"/>
                </a:cxn>
                <a:cxn ang="0">
                  <a:pos x="197" y="145"/>
                </a:cxn>
                <a:cxn ang="0">
                  <a:pos x="197" y="19"/>
                </a:cxn>
              </a:cxnLst>
              <a:rect l="0" t="0" r="r" b="b"/>
              <a:pathLst>
                <a:path w="215" h="163">
                  <a:moveTo>
                    <a:pt x="9" y="0"/>
                  </a:moveTo>
                  <a:lnTo>
                    <a:pt x="10" y="0"/>
                  </a:lnTo>
                  <a:lnTo>
                    <a:pt x="206" y="0"/>
                  </a:lnTo>
                  <a:cubicBezTo>
                    <a:pt x="211" y="0"/>
                    <a:pt x="215" y="5"/>
                    <a:pt x="215" y="10"/>
                  </a:cubicBezTo>
                  <a:lnTo>
                    <a:pt x="215" y="10"/>
                  </a:lnTo>
                  <a:lnTo>
                    <a:pt x="215" y="154"/>
                  </a:lnTo>
                  <a:cubicBezTo>
                    <a:pt x="215" y="159"/>
                    <a:pt x="211" y="163"/>
                    <a:pt x="206" y="163"/>
                  </a:cubicBezTo>
                  <a:lnTo>
                    <a:pt x="205" y="163"/>
                  </a:ln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10"/>
                  </a:lnTo>
                  <a:cubicBezTo>
                    <a:pt x="0" y="5"/>
                    <a:pt x="4" y="0"/>
                    <a:pt x="9" y="0"/>
                  </a:cubicBezTo>
                  <a:close/>
                  <a:moveTo>
                    <a:pt x="197" y="19"/>
                  </a:moveTo>
                  <a:lnTo>
                    <a:pt x="18" y="19"/>
                  </a:lnTo>
                  <a:lnTo>
                    <a:pt x="18" y="145"/>
                  </a:lnTo>
                  <a:lnTo>
                    <a:pt x="197" y="145"/>
                  </a:lnTo>
                  <a:lnTo>
                    <a:pt x="197" y="19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ru-RU" sz="1050"/>
            </a:p>
          </p:txBody>
        </p:sp>
        <p:sp>
          <p:nvSpPr>
            <p:cNvPr id="85" name="Rectangle 277"/>
            <p:cNvSpPr>
              <a:spLocks noChangeArrowheads="1"/>
            </p:cNvSpPr>
            <p:nvPr/>
          </p:nvSpPr>
          <p:spPr bwMode="auto">
            <a:xfrm>
              <a:off x="240" y="2563"/>
              <a:ext cx="45" cy="36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ru-RU" sz="1050"/>
            </a:p>
          </p:txBody>
        </p:sp>
        <p:sp>
          <p:nvSpPr>
            <p:cNvPr id="86" name="Freeform 278"/>
            <p:cNvSpPr>
              <a:spLocks noEditPoints="1"/>
            </p:cNvSpPr>
            <p:nvPr/>
          </p:nvSpPr>
          <p:spPr bwMode="auto">
            <a:xfrm>
              <a:off x="237" y="2561"/>
              <a:ext cx="51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0" y="0"/>
                </a:cxn>
                <a:cxn ang="0">
                  <a:pos x="206" y="0"/>
                </a:cxn>
                <a:cxn ang="0">
                  <a:pos x="215" y="9"/>
                </a:cxn>
                <a:cxn ang="0">
                  <a:pos x="215" y="10"/>
                </a:cxn>
                <a:cxn ang="0">
                  <a:pos x="215" y="154"/>
                </a:cxn>
                <a:cxn ang="0">
                  <a:pos x="206" y="163"/>
                </a:cxn>
                <a:cxn ang="0">
                  <a:pos x="205" y="163"/>
                </a:cxn>
                <a:cxn ang="0">
                  <a:pos x="9" y="163"/>
                </a:cxn>
                <a:cxn ang="0">
                  <a:pos x="0" y="154"/>
                </a:cxn>
                <a:cxn ang="0">
                  <a:pos x="0" y="153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197" y="19"/>
                </a:cxn>
                <a:cxn ang="0">
                  <a:pos x="18" y="19"/>
                </a:cxn>
                <a:cxn ang="0">
                  <a:pos x="18" y="145"/>
                </a:cxn>
                <a:cxn ang="0">
                  <a:pos x="197" y="145"/>
                </a:cxn>
                <a:cxn ang="0">
                  <a:pos x="197" y="19"/>
                </a:cxn>
              </a:cxnLst>
              <a:rect l="0" t="0" r="r" b="b"/>
              <a:pathLst>
                <a:path w="215" h="163">
                  <a:moveTo>
                    <a:pt x="9" y="0"/>
                  </a:moveTo>
                  <a:lnTo>
                    <a:pt x="10" y="0"/>
                  </a:lnTo>
                  <a:lnTo>
                    <a:pt x="206" y="0"/>
                  </a:lnTo>
                  <a:cubicBezTo>
                    <a:pt x="211" y="0"/>
                    <a:pt x="215" y="4"/>
                    <a:pt x="215" y="9"/>
                  </a:cubicBezTo>
                  <a:lnTo>
                    <a:pt x="215" y="10"/>
                  </a:lnTo>
                  <a:lnTo>
                    <a:pt x="215" y="154"/>
                  </a:lnTo>
                  <a:cubicBezTo>
                    <a:pt x="215" y="159"/>
                    <a:pt x="211" y="163"/>
                    <a:pt x="206" y="163"/>
                  </a:cubicBezTo>
                  <a:lnTo>
                    <a:pt x="205" y="163"/>
                  </a:ln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  <a:moveTo>
                    <a:pt x="197" y="19"/>
                  </a:moveTo>
                  <a:lnTo>
                    <a:pt x="18" y="19"/>
                  </a:lnTo>
                  <a:lnTo>
                    <a:pt x="18" y="145"/>
                  </a:lnTo>
                  <a:lnTo>
                    <a:pt x="197" y="145"/>
                  </a:lnTo>
                  <a:lnTo>
                    <a:pt x="197" y="19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ru-RU" sz="1050"/>
            </a:p>
          </p:txBody>
        </p:sp>
        <p:sp>
          <p:nvSpPr>
            <p:cNvPr id="87" name="Rectangle 279"/>
            <p:cNvSpPr>
              <a:spLocks noChangeArrowheads="1"/>
            </p:cNvSpPr>
            <p:nvPr/>
          </p:nvSpPr>
          <p:spPr bwMode="auto">
            <a:xfrm>
              <a:off x="298" y="2469"/>
              <a:ext cx="45" cy="33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ru-RU" sz="1050"/>
            </a:p>
          </p:txBody>
        </p:sp>
        <p:sp>
          <p:nvSpPr>
            <p:cNvPr id="88" name="Freeform 280"/>
            <p:cNvSpPr>
              <a:spLocks noEditPoints="1"/>
            </p:cNvSpPr>
            <p:nvPr/>
          </p:nvSpPr>
          <p:spPr bwMode="auto">
            <a:xfrm>
              <a:off x="296" y="2467"/>
              <a:ext cx="49" cy="40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205" y="0"/>
                </a:cxn>
                <a:cxn ang="0">
                  <a:pos x="214" y="9"/>
                </a:cxn>
                <a:cxn ang="0">
                  <a:pos x="214" y="9"/>
                </a:cxn>
                <a:cxn ang="0">
                  <a:pos x="214" y="153"/>
                </a:cxn>
                <a:cxn ang="0">
                  <a:pos x="205" y="162"/>
                </a:cxn>
                <a:cxn ang="0">
                  <a:pos x="205" y="162"/>
                </a:cxn>
                <a:cxn ang="0">
                  <a:pos x="9" y="162"/>
                </a:cxn>
                <a:cxn ang="0">
                  <a:pos x="0" y="153"/>
                </a:cxn>
                <a:cxn ang="0">
                  <a:pos x="0" y="153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196" y="18"/>
                </a:cxn>
                <a:cxn ang="0">
                  <a:pos x="18" y="18"/>
                </a:cxn>
                <a:cxn ang="0">
                  <a:pos x="18" y="144"/>
                </a:cxn>
                <a:cxn ang="0">
                  <a:pos x="196" y="144"/>
                </a:cxn>
                <a:cxn ang="0">
                  <a:pos x="196" y="18"/>
                </a:cxn>
              </a:cxnLst>
              <a:rect l="0" t="0" r="r" b="b"/>
              <a:pathLst>
                <a:path w="214" h="162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4"/>
                    <a:pt x="214" y="9"/>
                  </a:cubicBezTo>
                  <a:lnTo>
                    <a:pt x="214" y="9"/>
                  </a:lnTo>
                  <a:lnTo>
                    <a:pt x="214" y="153"/>
                  </a:lnTo>
                  <a:cubicBezTo>
                    <a:pt x="214" y="158"/>
                    <a:pt x="210" y="162"/>
                    <a:pt x="205" y="162"/>
                  </a:cubicBezTo>
                  <a:lnTo>
                    <a:pt x="205" y="162"/>
                  </a:lnTo>
                  <a:lnTo>
                    <a:pt x="9" y="162"/>
                  </a:lnTo>
                  <a:cubicBezTo>
                    <a:pt x="4" y="162"/>
                    <a:pt x="0" y="158"/>
                    <a:pt x="0" y="153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  <a:moveTo>
                    <a:pt x="196" y="18"/>
                  </a:moveTo>
                  <a:lnTo>
                    <a:pt x="18" y="18"/>
                  </a:lnTo>
                  <a:lnTo>
                    <a:pt x="18" y="144"/>
                  </a:lnTo>
                  <a:lnTo>
                    <a:pt x="196" y="144"/>
                  </a:lnTo>
                  <a:lnTo>
                    <a:pt x="196" y="18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ru-RU" sz="1050"/>
            </a:p>
          </p:txBody>
        </p:sp>
        <p:sp>
          <p:nvSpPr>
            <p:cNvPr id="89" name="Rectangle 281"/>
            <p:cNvSpPr>
              <a:spLocks noChangeArrowheads="1"/>
            </p:cNvSpPr>
            <p:nvPr/>
          </p:nvSpPr>
          <p:spPr bwMode="auto">
            <a:xfrm>
              <a:off x="298" y="2516"/>
              <a:ext cx="45" cy="35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ru-RU" sz="1050"/>
            </a:p>
          </p:txBody>
        </p:sp>
        <p:sp>
          <p:nvSpPr>
            <p:cNvPr id="90" name="Freeform 282"/>
            <p:cNvSpPr>
              <a:spLocks noEditPoints="1"/>
            </p:cNvSpPr>
            <p:nvPr/>
          </p:nvSpPr>
          <p:spPr bwMode="auto">
            <a:xfrm>
              <a:off x="296" y="2515"/>
              <a:ext cx="49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205" y="0"/>
                </a:cxn>
                <a:cxn ang="0">
                  <a:pos x="214" y="10"/>
                </a:cxn>
                <a:cxn ang="0">
                  <a:pos x="214" y="10"/>
                </a:cxn>
                <a:cxn ang="0">
                  <a:pos x="214" y="154"/>
                </a:cxn>
                <a:cxn ang="0">
                  <a:pos x="205" y="163"/>
                </a:cxn>
                <a:cxn ang="0">
                  <a:pos x="205" y="163"/>
                </a:cxn>
                <a:cxn ang="0">
                  <a:pos x="9" y="163"/>
                </a:cxn>
                <a:cxn ang="0">
                  <a:pos x="0" y="154"/>
                </a:cxn>
                <a:cxn ang="0">
                  <a:pos x="0" y="153"/>
                </a:cxn>
                <a:cxn ang="0">
                  <a:pos x="0" y="10"/>
                </a:cxn>
                <a:cxn ang="0">
                  <a:pos x="9" y="0"/>
                </a:cxn>
                <a:cxn ang="0">
                  <a:pos x="196" y="19"/>
                </a:cxn>
                <a:cxn ang="0">
                  <a:pos x="18" y="19"/>
                </a:cxn>
                <a:cxn ang="0">
                  <a:pos x="18" y="145"/>
                </a:cxn>
                <a:cxn ang="0">
                  <a:pos x="196" y="145"/>
                </a:cxn>
                <a:cxn ang="0">
                  <a:pos x="196" y="19"/>
                </a:cxn>
              </a:cxnLst>
              <a:rect l="0" t="0" r="r" b="b"/>
              <a:pathLst>
                <a:path w="214" h="163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5"/>
                    <a:pt x="214" y="10"/>
                  </a:cubicBezTo>
                  <a:lnTo>
                    <a:pt x="214" y="10"/>
                  </a:lnTo>
                  <a:lnTo>
                    <a:pt x="214" y="154"/>
                  </a:lnTo>
                  <a:cubicBezTo>
                    <a:pt x="214" y="159"/>
                    <a:pt x="210" y="163"/>
                    <a:pt x="205" y="163"/>
                  </a:cubicBezTo>
                  <a:lnTo>
                    <a:pt x="205" y="163"/>
                  </a:ln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10"/>
                  </a:lnTo>
                  <a:cubicBezTo>
                    <a:pt x="0" y="5"/>
                    <a:pt x="4" y="0"/>
                    <a:pt x="9" y="0"/>
                  </a:cubicBezTo>
                  <a:close/>
                  <a:moveTo>
                    <a:pt x="196" y="19"/>
                  </a:moveTo>
                  <a:lnTo>
                    <a:pt x="18" y="19"/>
                  </a:lnTo>
                  <a:lnTo>
                    <a:pt x="18" y="145"/>
                  </a:lnTo>
                  <a:lnTo>
                    <a:pt x="196" y="145"/>
                  </a:lnTo>
                  <a:lnTo>
                    <a:pt x="196" y="19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ru-RU" sz="1050"/>
            </a:p>
          </p:txBody>
        </p:sp>
        <p:sp>
          <p:nvSpPr>
            <p:cNvPr id="91" name="Rectangle 283"/>
            <p:cNvSpPr>
              <a:spLocks noChangeArrowheads="1"/>
            </p:cNvSpPr>
            <p:nvPr/>
          </p:nvSpPr>
          <p:spPr bwMode="auto">
            <a:xfrm>
              <a:off x="298" y="2563"/>
              <a:ext cx="45" cy="36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ru-RU" sz="1050"/>
            </a:p>
          </p:txBody>
        </p:sp>
        <p:sp>
          <p:nvSpPr>
            <p:cNvPr id="92" name="Freeform 284"/>
            <p:cNvSpPr>
              <a:spLocks noEditPoints="1"/>
            </p:cNvSpPr>
            <p:nvPr/>
          </p:nvSpPr>
          <p:spPr bwMode="auto">
            <a:xfrm>
              <a:off x="296" y="2561"/>
              <a:ext cx="49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205" y="0"/>
                </a:cxn>
                <a:cxn ang="0">
                  <a:pos x="214" y="9"/>
                </a:cxn>
                <a:cxn ang="0">
                  <a:pos x="214" y="10"/>
                </a:cxn>
                <a:cxn ang="0">
                  <a:pos x="214" y="154"/>
                </a:cxn>
                <a:cxn ang="0">
                  <a:pos x="205" y="163"/>
                </a:cxn>
                <a:cxn ang="0">
                  <a:pos x="205" y="163"/>
                </a:cxn>
                <a:cxn ang="0">
                  <a:pos x="9" y="163"/>
                </a:cxn>
                <a:cxn ang="0">
                  <a:pos x="0" y="154"/>
                </a:cxn>
                <a:cxn ang="0">
                  <a:pos x="0" y="153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196" y="19"/>
                </a:cxn>
                <a:cxn ang="0">
                  <a:pos x="18" y="19"/>
                </a:cxn>
                <a:cxn ang="0">
                  <a:pos x="18" y="145"/>
                </a:cxn>
                <a:cxn ang="0">
                  <a:pos x="196" y="145"/>
                </a:cxn>
                <a:cxn ang="0">
                  <a:pos x="196" y="19"/>
                </a:cxn>
              </a:cxnLst>
              <a:rect l="0" t="0" r="r" b="b"/>
              <a:pathLst>
                <a:path w="214" h="163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4"/>
                    <a:pt x="214" y="9"/>
                  </a:cubicBezTo>
                  <a:lnTo>
                    <a:pt x="214" y="10"/>
                  </a:lnTo>
                  <a:lnTo>
                    <a:pt x="214" y="154"/>
                  </a:lnTo>
                  <a:cubicBezTo>
                    <a:pt x="214" y="159"/>
                    <a:pt x="210" y="163"/>
                    <a:pt x="205" y="163"/>
                  </a:cubicBezTo>
                  <a:lnTo>
                    <a:pt x="205" y="163"/>
                  </a:ln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  <a:moveTo>
                    <a:pt x="196" y="19"/>
                  </a:moveTo>
                  <a:lnTo>
                    <a:pt x="18" y="19"/>
                  </a:lnTo>
                  <a:lnTo>
                    <a:pt x="18" y="145"/>
                  </a:lnTo>
                  <a:lnTo>
                    <a:pt x="196" y="145"/>
                  </a:lnTo>
                  <a:lnTo>
                    <a:pt x="196" y="19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ru-RU" sz="1050"/>
            </a:p>
          </p:txBody>
        </p:sp>
        <p:sp>
          <p:nvSpPr>
            <p:cNvPr id="93" name="Freeform 285"/>
            <p:cNvSpPr>
              <a:spLocks/>
            </p:cNvSpPr>
            <p:nvPr/>
          </p:nvSpPr>
          <p:spPr bwMode="auto">
            <a:xfrm>
              <a:off x="237" y="2608"/>
              <a:ext cx="108" cy="39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0" y="0"/>
                </a:cxn>
                <a:cxn ang="0">
                  <a:pos x="460" y="0"/>
                </a:cxn>
                <a:cxn ang="0">
                  <a:pos x="469" y="9"/>
                </a:cxn>
                <a:cxn ang="0">
                  <a:pos x="469" y="10"/>
                </a:cxn>
                <a:cxn ang="0">
                  <a:pos x="469" y="154"/>
                </a:cxn>
                <a:cxn ang="0">
                  <a:pos x="460" y="163"/>
                </a:cxn>
                <a:cxn ang="0">
                  <a:pos x="460" y="163"/>
                </a:cxn>
                <a:cxn ang="0">
                  <a:pos x="9" y="163"/>
                </a:cxn>
                <a:cxn ang="0">
                  <a:pos x="0" y="154"/>
                </a:cxn>
                <a:cxn ang="0">
                  <a:pos x="0" y="153"/>
                </a:cxn>
                <a:cxn ang="0">
                  <a:pos x="0" y="9"/>
                </a:cxn>
                <a:cxn ang="0">
                  <a:pos x="9" y="0"/>
                </a:cxn>
              </a:cxnLst>
              <a:rect l="0" t="0" r="r" b="b"/>
              <a:pathLst>
                <a:path w="469" h="163">
                  <a:moveTo>
                    <a:pt x="9" y="0"/>
                  </a:moveTo>
                  <a:lnTo>
                    <a:pt x="10" y="0"/>
                  </a:lnTo>
                  <a:lnTo>
                    <a:pt x="460" y="0"/>
                  </a:lnTo>
                  <a:cubicBezTo>
                    <a:pt x="465" y="0"/>
                    <a:pt x="469" y="4"/>
                    <a:pt x="469" y="9"/>
                  </a:cubicBezTo>
                  <a:lnTo>
                    <a:pt x="469" y="10"/>
                  </a:lnTo>
                  <a:lnTo>
                    <a:pt x="469" y="154"/>
                  </a:lnTo>
                  <a:cubicBezTo>
                    <a:pt x="469" y="159"/>
                    <a:pt x="465" y="163"/>
                    <a:pt x="460" y="163"/>
                  </a:cubicBezTo>
                  <a:lnTo>
                    <a:pt x="460" y="163"/>
                  </a:ln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</a:path>
              </a:pathLst>
            </a:custGeom>
            <a:solidFill>
              <a:srgbClr val="EF7532"/>
            </a:solidFill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ru-RU" sz="1050"/>
            </a:p>
          </p:txBody>
        </p:sp>
        <p:sp>
          <p:nvSpPr>
            <p:cNvPr id="94" name="Rectangle 286"/>
            <p:cNvSpPr>
              <a:spLocks noChangeArrowheads="1"/>
            </p:cNvSpPr>
            <p:nvPr/>
          </p:nvSpPr>
          <p:spPr bwMode="auto">
            <a:xfrm>
              <a:off x="616" y="2555"/>
              <a:ext cx="280" cy="88"/>
            </a:xfrm>
            <a:prstGeom prst="rect">
              <a:avLst/>
            </a:prstGeom>
            <a:solidFill>
              <a:srgbClr val="F4AB4C"/>
            </a:solidFill>
            <a:ln w="9525">
              <a:noFill/>
              <a:miter lim="800000"/>
              <a:headEnd/>
              <a:tailEnd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ru-RU" sz="1050"/>
            </a:p>
          </p:txBody>
        </p:sp>
        <p:sp>
          <p:nvSpPr>
            <p:cNvPr id="95" name="Rectangle 287"/>
            <p:cNvSpPr>
              <a:spLocks noChangeArrowheads="1"/>
            </p:cNvSpPr>
            <p:nvPr/>
          </p:nvSpPr>
          <p:spPr bwMode="auto">
            <a:xfrm>
              <a:off x="837" y="2643"/>
              <a:ext cx="36" cy="29"/>
            </a:xfrm>
            <a:prstGeom prst="rect">
              <a:avLst/>
            </a:prstGeom>
            <a:solidFill>
              <a:srgbClr val="000A9E"/>
            </a:solidFill>
            <a:ln w="9525">
              <a:noFill/>
              <a:miter lim="800000"/>
              <a:headEnd/>
              <a:tailEnd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ru-RU" sz="1050"/>
            </a:p>
          </p:txBody>
        </p:sp>
        <p:sp>
          <p:nvSpPr>
            <p:cNvPr id="96" name="Rectangle 288"/>
            <p:cNvSpPr>
              <a:spLocks noChangeArrowheads="1"/>
            </p:cNvSpPr>
            <p:nvPr/>
          </p:nvSpPr>
          <p:spPr bwMode="auto">
            <a:xfrm>
              <a:off x="638" y="2643"/>
              <a:ext cx="36" cy="29"/>
            </a:xfrm>
            <a:prstGeom prst="rect">
              <a:avLst/>
            </a:prstGeom>
            <a:solidFill>
              <a:srgbClr val="2184A1"/>
            </a:solidFill>
            <a:ln w="9525">
              <a:noFill/>
              <a:miter lim="800000"/>
              <a:headEnd/>
              <a:tailEnd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ru-RU" sz="1050"/>
            </a:p>
          </p:txBody>
        </p:sp>
        <p:sp>
          <p:nvSpPr>
            <p:cNvPr id="97" name="Rectangle 289"/>
            <p:cNvSpPr>
              <a:spLocks noChangeArrowheads="1"/>
            </p:cNvSpPr>
            <p:nvPr/>
          </p:nvSpPr>
          <p:spPr bwMode="auto">
            <a:xfrm>
              <a:off x="702" y="2531"/>
              <a:ext cx="107" cy="24"/>
            </a:xfrm>
            <a:prstGeom prst="rect">
              <a:avLst/>
            </a:prstGeom>
            <a:solidFill>
              <a:srgbClr val="E7F1F2"/>
            </a:solidFill>
            <a:ln w="9525">
              <a:noFill/>
              <a:miter lim="800000"/>
              <a:headEnd/>
              <a:tailEnd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ru-RU" sz="1050"/>
            </a:p>
          </p:txBody>
        </p:sp>
        <p:sp>
          <p:nvSpPr>
            <p:cNvPr id="98" name="Rectangle 290"/>
            <p:cNvSpPr>
              <a:spLocks noChangeArrowheads="1"/>
            </p:cNvSpPr>
            <p:nvPr/>
          </p:nvSpPr>
          <p:spPr bwMode="auto">
            <a:xfrm>
              <a:off x="728" y="2492"/>
              <a:ext cx="57" cy="39"/>
            </a:xfrm>
            <a:prstGeom prst="rect">
              <a:avLst/>
            </a:prstGeom>
            <a:solidFill>
              <a:srgbClr val="2184A1"/>
            </a:solidFill>
            <a:ln w="9525">
              <a:noFill/>
              <a:miter lim="800000"/>
              <a:headEnd/>
              <a:tailEnd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ru-RU" sz="1050"/>
            </a:p>
          </p:txBody>
        </p:sp>
        <p:sp>
          <p:nvSpPr>
            <p:cNvPr id="99" name="Freeform 291"/>
            <p:cNvSpPr>
              <a:spLocks/>
            </p:cNvSpPr>
            <p:nvPr/>
          </p:nvSpPr>
          <p:spPr bwMode="auto">
            <a:xfrm>
              <a:off x="708" y="2164"/>
              <a:ext cx="96" cy="271"/>
            </a:xfrm>
            <a:custGeom>
              <a:avLst/>
              <a:gdLst/>
              <a:ahLst/>
              <a:cxnLst>
                <a:cxn ang="0">
                  <a:pos x="419" y="0"/>
                </a:cxn>
                <a:cxn ang="0">
                  <a:pos x="419" y="952"/>
                </a:cxn>
                <a:cxn ang="0">
                  <a:pos x="357" y="1100"/>
                </a:cxn>
                <a:cxn ang="0">
                  <a:pos x="357" y="1100"/>
                </a:cxn>
                <a:cxn ang="0">
                  <a:pos x="209" y="1162"/>
                </a:cxn>
                <a:cxn ang="0">
                  <a:pos x="209" y="1162"/>
                </a:cxn>
                <a:cxn ang="0">
                  <a:pos x="61" y="1100"/>
                </a:cxn>
                <a:cxn ang="0">
                  <a:pos x="61" y="1100"/>
                </a:cxn>
                <a:cxn ang="0">
                  <a:pos x="0" y="952"/>
                </a:cxn>
                <a:cxn ang="0">
                  <a:pos x="0" y="0"/>
                </a:cxn>
                <a:cxn ang="0">
                  <a:pos x="86" y="0"/>
                </a:cxn>
                <a:cxn ang="0">
                  <a:pos x="86" y="952"/>
                </a:cxn>
                <a:cxn ang="0">
                  <a:pos x="122" y="1039"/>
                </a:cxn>
                <a:cxn ang="0">
                  <a:pos x="122" y="1039"/>
                </a:cxn>
                <a:cxn ang="0">
                  <a:pos x="209" y="1075"/>
                </a:cxn>
                <a:cxn ang="0">
                  <a:pos x="209" y="1075"/>
                </a:cxn>
                <a:cxn ang="0">
                  <a:pos x="296" y="1039"/>
                </a:cxn>
                <a:cxn ang="0">
                  <a:pos x="296" y="1039"/>
                </a:cxn>
                <a:cxn ang="0">
                  <a:pos x="333" y="952"/>
                </a:cxn>
                <a:cxn ang="0">
                  <a:pos x="333" y="0"/>
                </a:cxn>
                <a:cxn ang="0">
                  <a:pos x="419" y="0"/>
                </a:cxn>
              </a:cxnLst>
              <a:rect l="0" t="0" r="r" b="b"/>
              <a:pathLst>
                <a:path w="419" h="1162">
                  <a:moveTo>
                    <a:pt x="419" y="0"/>
                  </a:moveTo>
                  <a:lnTo>
                    <a:pt x="419" y="952"/>
                  </a:lnTo>
                  <a:cubicBezTo>
                    <a:pt x="419" y="1009"/>
                    <a:pt x="395" y="1062"/>
                    <a:pt x="357" y="1100"/>
                  </a:cubicBezTo>
                  <a:lnTo>
                    <a:pt x="357" y="1100"/>
                  </a:lnTo>
                  <a:cubicBezTo>
                    <a:pt x="319" y="1138"/>
                    <a:pt x="267" y="1162"/>
                    <a:pt x="209" y="1162"/>
                  </a:cubicBezTo>
                  <a:lnTo>
                    <a:pt x="209" y="1162"/>
                  </a:lnTo>
                  <a:cubicBezTo>
                    <a:pt x="152" y="1162"/>
                    <a:pt x="99" y="1138"/>
                    <a:pt x="61" y="1100"/>
                  </a:cubicBezTo>
                  <a:lnTo>
                    <a:pt x="61" y="1100"/>
                  </a:lnTo>
                  <a:cubicBezTo>
                    <a:pt x="23" y="1062"/>
                    <a:pt x="0" y="1009"/>
                    <a:pt x="0" y="952"/>
                  </a:cubicBezTo>
                  <a:lnTo>
                    <a:pt x="0" y="0"/>
                  </a:lnTo>
                  <a:lnTo>
                    <a:pt x="86" y="0"/>
                  </a:lnTo>
                  <a:lnTo>
                    <a:pt x="86" y="952"/>
                  </a:lnTo>
                  <a:cubicBezTo>
                    <a:pt x="86" y="986"/>
                    <a:pt x="100" y="1017"/>
                    <a:pt x="122" y="1039"/>
                  </a:cubicBezTo>
                  <a:lnTo>
                    <a:pt x="122" y="1039"/>
                  </a:lnTo>
                  <a:cubicBezTo>
                    <a:pt x="145" y="1061"/>
                    <a:pt x="175" y="1075"/>
                    <a:pt x="209" y="1075"/>
                  </a:cubicBezTo>
                  <a:lnTo>
                    <a:pt x="209" y="1075"/>
                  </a:lnTo>
                  <a:cubicBezTo>
                    <a:pt x="243" y="1075"/>
                    <a:pt x="274" y="1061"/>
                    <a:pt x="296" y="1039"/>
                  </a:cubicBezTo>
                  <a:lnTo>
                    <a:pt x="296" y="1039"/>
                  </a:lnTo>
                  <a:cubicBezTo>
                    <a:pt x="319" y="1017"/>
                    <a:pt x="333" y="986"/>
                    <a:pt x="333" y="952"/>
                  </a:cubicBezTo>
                  <a:lnTo>
                    <a:pt x="333" y="0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E7F1F2"/>
            </a:solidFill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ru-RU" sz="1050"/>
            </a:p>
          </p:txBody>
        </p:sp>
        <p:sp>
          <p:nvSpPr>
            <p:cNvPr id="100" name="Rectangle 292"/>
            <p:cNvSpPr>
              <a:spLocks noChangeArrowheads="1"/>
            </p:cNvSpPr>
            <p:nvPr/>
          </p:nvSpPr>
          <p:spPr bwMode="auto">
            <a:xfrm>
              <a:off x="746" y="2424"/>
              <a:ext cx="20" cy="68"/>
            </a:xfrm>
            <a:prstGeom prst="rect">
              <a:avLst/>
            </a:prstGeom>
            <a:solidFill>
              <a:srgbClr val="E7F1F2"/>
            </a:solidFill>
            <a:ln w="9525">
              <a:noFill/>
              <a:miter lim="800000"/>
              <a:headEnd/>
              <a:tailEnd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ru-RU" sz="1050"/>
            </a:p>
          </p:txBody>
        </p:sp>
        <p:sp>
          <p:nvSpPr>
            <p:cNvPr id="101" name="Rectangle 293"/>
            <p:cNvSpPr>
              <a:spLocks noChangeArrowheads="1"/>
            </p:cNvSpPr>
            <p:nvPr/>
          </p:nvSpPr>
          <p:spPr bwMode="auto">
            <a:xfrm>
              <a:off x="756" y="2555"/>
              <a:ext cx="140" cy="88"/>
            </a:xfrm>
            <a:prstGeom prst="rect">
              <a:avLst/>
            </a:prstGeom>
            <a:solidFill>
              <a:srgbClr val="EF7532"/>
            </a:solidFill>
            <a:ln w="9525">
              <a:noFill/>
              <a:miter lim="800000"/>
              <a:headEnd/>
              <a:tailEnd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ru-RU" sz="1050"/>
            </a:p>
          </p:txBody>
        </p:sp>
        <p:sp>
          <p:nvSpPr>
            <p:cNvPr id="102" name="Rectangle 294"/>
            <p:cNvSpPr>
              <a:spLocks noChangeArrowheads="1"/>
            </p:cNvSpPr>
            <p:nvPr/>
          </p:nvSpPr>
          <p:spPr bwMode="auto">
            <a:xfrm>
              <a:off x="837" y="2643"/>
              <a:ext cx="36" cy="29"/>
            </a:xfrm>
            <a:prstGeom prst="rect">
              <a:avLst/>
            </a:prstGeom>
            <a:solidFill>
              <a:srgbClr val="046887"/>
            </a:solidFill>
            <a:ln w="9525">
              <a:noFill/>
              <a:miter lim="800000"/>
              <a:headEnd/>
              <a:tailEnd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ru-RU" sz="1050"/>
            </a:p>
          </p:txBody>
        </p:sp>
        <p:sp>
          <p:nvSpPr>
            <p:cNvPr id="103" name="Rectangle 295"/>
            <p:cNvSpPr>
              <a:spLocks noChangeArrowheads="1"/>
            </p:cNvSpPr>
            <p:nvPr/>
          </p:nvSpPr>
          <p:spPr bwMode="auto">
            <a:xfrm>
              <a:off x="756" y="2531"/>
              <a:ext cx="53" cy="24"/>
            </a:xfrm>
            <a:prstGeom prst="rect">
              <a:avLst/>
            </a:prstGeom>
            <a:solidFill>
              <a:srgbClr val="D9E8EB"/>
            </a:solidFill>
            <a:ln w="9525">
              <a:noFill/>
              <a:miter lim="800000"/>
              <a:headEnd/>
              <a:tailEnd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ru-RU" sz="1050"/>
            </a:p>
          </p:txBody>
        </p:sp>
        <p:sp>
          <p:nvSpPr>
            <p:cNvPr id="104" name="Rectangle 296"/>
            <p:cNvSpPr>
              <a:spLocks noChangeArrowheads="1"/>
            </p:cNvSpPr>
            <p:nvPr/>
          </p:nvSpPr>
          <p:spPr bwMode="auto">
            <a:xfrm>
              <a:off x="756" y="2492"/>
              <a:ext cx="29" cy="39"/>
            </a:xfrm>
            <a:prstGeom prst="rect">
              <a:avLst/>
            </a:prstGeom>
            <a:solidFill>
              <a:srgbClr val="046887"/>
            </a:solidFill>
            <a:ln w="9525">
              <a:noFill/>
              <a:miter lim="800000"/>
              <a:headEnd/>
              <a:tailEnd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ru-RU" sz="1050"/>
            </a:p>
          </p:txBody>
        </p:sp>
        <p:sp>
          <p:nvSpPr>
            <p:cNvPr id="105" name="Freeform 297"/>
            <p:cNvSpPr>
              <a:spLocks/>
            </p:cNvSpPr>
            <p:nvPr/>
          </p:nvSpPr>
          <p:spPr bwMode="auto">
            <a:xfrm>
              <a:off x="756" y="2164"/>
              <a:ext cx="48" cy="271"/>
            </a:xfrm>
            <a:custGeom>
              <a:avLst/>
              <a:gdLst/>
              <a:ahLst/>
              <a:cxnLst>
                <a:cxn ang="0">
                  <a:pos x="210" y="0"/>
                </a:cxn>
                <a:cxn ang="0">
                  <a:pos x="210" y="952"/>
                </a:cxn>
                <a:cxn ang="0">
                  <a:pos x="148" y="1100"/>
                </a:cxn>
                <a:cxn ang="0">
                  <a:pos x="148" y="1100"/>
                </a:cxn>
                <a:cxn ang="0">
                  <a:pos x="0" y="1162"/>
                </a:cxn>
                <a:cxn ang="0">
                  <a:pos x="0" y="1161"/>
                </a:cxn>
                <a:cxn ang="0">
                  <a:pos x="0" y="1075"/>
                </a:cxn>
                <a:cxn ang="0">
                  <a:pos x="0" y="1075"/>
                </a:cxn>
                <a:cxn ang="0">
                  <a:pos x="87" y="1039"/>
                </a:cxn>
                <a:cxn ang="0">
                  <a:pos x="88" y="1039"/>
                </a:cxn>
                <a:cxn ang="0">
                  <a:pos x="124" y="952"/>
                </a:cxn>
                <a:cxn ang="0">
                  <a:pos x="124" y="0"/>
                </a:cxn>
                <a:cxn ang="0">
                  <a:pos x="210" y="0"/>
                </a:cxn>
              </a:cxnLst>
              <a:rect l="0" t="0" r="r" b="b"/>
              <a:pathLst>
                <a:path w="210" h="1162">
                  <a:moveTo>
                    <a:pt x="210" y="0"/>
                  </a:moveTo>
                  <a:lnTo>
                    <a:pt x="210" y="952"/>
                  </a:lnTo>
                  <a:cubicBezTo>
                    <a:pt x="210" y="1009"/>
                    <a:pt x="186" y="1062"/>
                    <a:pt x="148" y="1100"/>
                  </a:cubicBezTo>
                  <a:lnTo>
                    <a:pt x="148" y="1100"/>
                  </a:lnTo>
                  <a:cubicBezTo>
                    <a:pt x="110" y="1138"/>
                    <a:pt x="58" y="1162"/>
                    <a:pt x="0" y="1162"/>
                  </a:cubicBezTo>
                  <a:lnTo>
                    <a:pt x="0" y="1161"/>
                  </a:lnTo>
                  <a:lnTo>
                    <a:pt x="0" y="1075"/>
                  </a:lnTo>
                  <a:lnTo>
                    <a:pt x="0" y="1075"/>
                  </a:lnTo>
                  <a:cubicBezTo>
                    <a:pt x="34" y="1075"/>
                    <a:pt x="65" y="1061"/>
                    <a:pt x="87" y="1039"/>
                  </a:cubicBezTo>
                  <a:lnTo>
                    <a:pt x="88" y="1039"/>
                  </a:lnTo>
                  <a:cubicBezTo>
                    <a:pt x="110" y="1017"/>
                    <a:pt x="124" y="986"/>
                    <a:pt x="124" y="952"/>
                  </a:cubicBezTo>
                  <a:lnTo>
                    <a:pt x="124" y="0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D9E8EB"/>
            </a:solidFill>
            <a:ln w="9525">
              <a:noFill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ru-RU" sz="1050"/>
            </a:p>
          </p:txBody>
        </p:sp>
        <p:sp>
          <p:nvSpPr>
            <p:cNvPr id="106" name="Rectangle 298"/>
            <p:cNvSpPr>
              <a:spLocks noChangeArrowheads="1"/>
            </p:cNvSpPr>
            <p:nvPr/>
          </p:nvSpPr>
          <p:spPr bwMode="auto">
            <a:xfrm>
              <a:off x="756" y="2424"/>
              <a:ext cx="12" cy="68"/>
            </a:xfrm>
            <a:prstGeom prst="rect">
              <a:avLst/>
            </a:prstGeom>
            <a:solidFill>
              <a:srgbClr val="D9E8EB"/>
            </a:solidFill>
            <a:ln w="9525">
              <a:noFill/>
              <a:miter lim="800000"/>
              <a:headEnd/>
              <a:tailEnd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ru-RU" sz="105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0" y="0"/>
            <a:ext cx="9143999" cy="1143008"/>
          </a:xfrm>
          <a:prstGeom prst="rect">
            <a:avLst/>
          </a:prstGeom>
          <a:gradFill>
            <a:gsLst>
              <a:gs pos="0">
                <a:schemeClr val="bg1"/>
              </a:gs>
              <a:gs pos="39999">
                <a:srgbClr val="E4F0F4"/>
              </a:gs>
              <a:gs pos="70000">
                <a:srgbClr val="C0E1F6"/>
              </a:gs>
              <a:gs pos="100000">
                <a:srgbClr val="AAF4F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ru-RU" sz="105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8520600" cy="632638"/>
          </a:xfrm>
        </p:spPr>
        <p:txBody>
          <a:bodyPr>
            <a:normAutofit/>
          </a:bodyPr>
          <a:lstStyle/>
          <a:p>
            <a:r>
              <a:rPr lang="ru-RU" sz="23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ПЛАН МЕРОПРИЯТИЙ ПО УСТРАНЕНИЮ ПРОБЛЕМ</a:t>
            </a:r>
            <a:endParaRPr lang="ru-RU" sz="23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43504" y="4714885"/>
            <a:ext cx="292892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285984" y="928670"/>
            <a:ext cx="46434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rgbClr val="CC0066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4429132"/>
            <a:ext cx="32861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A50021"/>
              </a:solidFill>
            </a:endParaRPr>
          </a:p>
        </p:txBody>
      </p:sp>
      <p:pic>
        <p:nvPicPr>
          <p:cNvPr id="5" name="Picture 2" descr="C:\Users\Teacher\Desktop\Школ.Герб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0087" y="357166"/>
            <a:ext cx="823913" cy="92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00034" y="1500174"/>
          <a:ext cx="8143930" cy="51613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8628"/>
                <a:gridCol w="2828944"/>
                <a:gridCol w="2243154"/>
                <a:gridCol w="1143008"/>
                <a:gridCol w="1500196"/>
              </a:tblGrid>
              <a:tr h="27402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мероприятия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Ожидаемые результаты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Сроки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Ответственный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381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Утверждение состава рабочей группы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Формирование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нормативно-правовой базы для деятельности рабочей группы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Август 2020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Моисеева Н.А., директор школы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381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Обучение рабочей группы принципам и использованию инструментов бережливого производства (БП)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Обученность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членов рабочей группы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Август 2020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Моисеева Н.А., директор школы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898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Анализ состояния хранения оборудования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для лабораторных работ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Оценка текущего состояния системы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28.08.2020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Рабочая группа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8918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Разработка механизмов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внедрения системы 5 С для организации хранения лабораторного оборудования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Гантт-график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внедрения системы 5 С 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для организации хранения лабораторного оборудования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18.09.2020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Рабочая группа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8918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Выполнение конкретных мероприятий по внедрению системы 5 С для организации хранения лабораторного оборудования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Внедрена система 5 С  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для организации хранения лабораторного оборудования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21.09.2020 – 30.10.2020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Рабочая группа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8918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Подведение итогов. Тиражирование опыта  внедрения системы 5 С на заседаниях школьных методических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объединений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Вовлечение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сотрудников в процессы изменений</a:t>
                      </a:r>
                    </a:p>
                    <a:p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Создание базы лучших практик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02.11.2020 – 28.11.2020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Рабочая группа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898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Разработка форм отчетности о ходе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внедрения системы 5 С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Аудит системы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25.12.2020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Рабочая группа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2509822" y="866756"/>
            <a:ext cx="46434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rgbClr val="CC0066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85984" y="571480"/>
            <a:ext cx="46434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rgbClr val="CC0066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0034" y="785794"/>
            <a:ext cx="8286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План мероприятий по решению проблем (достижению целевого состояния)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0" y="214290"/>
            <a:ext cx="9143999" cy="1143008"/>
          </a:xfrm>
          <a:prstGeom prst="rect">
            <a:avLst/>
          </a:prstGeom>
          <a:gradFill>
            <a:gsLst>
              <a:gs pos="0">
                <a:schemeClr val="bg1"/>
              </a:gs>
              <a:gs pos="39999">
                <a:srgbClr val="E4F0F4"/>
              </a:gs>
              <a:gs pos="70000">
                <a:srgbClr val="C0E1F6"/>
              </a:gs>
              <a:gs pos="100000">
                <a:srgbClr val="AAF4F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ru-RU" sz="1050" dirty="0" smtClean="0"/>
              <a:t>Создание электронной базы об</a:t>
            </a:r>
            <a:endParaRPr lang="ru-RU" sz="105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8520600" cy="632638"/>
          </a:xfrm>
        </p:spPr>
        <p:txBody>
          <a:bodyPr>
            <a:normAutofit/>
          </a:bodyPr>
          <a:lstStyle/>
          <a:p>
            <a:r>
              <a:rPr lang="ru-RU" sz="23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ДОСТИГНУТЫЕ  РЕЗУЛЬТАТЫ</a:t>
            </a:r>
            <a:endParaRPr lang="ru-RU" sz="23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43504" y="4714885"/>
            <a:ext cx="292892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285984" y="928670"/>
            <a:ext cx="46434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rgbClr val="CC0066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4429132"/>
            <a:ext cx="32861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A5002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09822" y="866756"/>
            <a:ext cx="46434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rgbClr val="CC0066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85984" y="571480"/>
            <a:ext cx="46434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rgbClr val="CC0066"/>
              </a:solidFill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214282" y="928670"/>
          <a:ext cx="8572564" cy="3936312"/>
        </p:xfrm>
        <a:graphic>
          <a:graphicData uri="http://schemas.openxmlformats.org/drawingml/2006/table">
            <a:tbl>
              <a:tblPr firstRow="1" bandRow="1">
                <a:solidFill>
                  <a:srgbClr val="D3B7FB"/>
                </a:solidFill>
                <a:tableStyleId>{5C22544A-7EE6-4342-B048-85BDC9FD1C3A}</a:tableStyleId>
              </a:tblPr>
              <a:tblGrid>
                <a:gridCol w="2143140"/>
                <a:gridCol w="1500198"/>
                <a:gridCol w="1500198"/>
                <a:gridCol w="3429028"/>
              </a:tblGrid>
              <a:tr h="674952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цели/</a:t>
                      </a:r>
                      <a:r>
                        <a:rPr lang="ru-RU" sz="1800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ед.изм</a:t>
                      </a:r>
                      <a:r>
                        <a:rPr lang="ru-RU" sz="180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800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Текущий показатель</a:t>
                      </a:r>
                      <a:endParaRPr lang="ru-RU" sz="1800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Целевой показатель</a:t>
                      </a:r>
                      <a:endParaRPr lang="ru-RU" sz="1800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Полученный результат, эффект</a:t>
                      </a:r>
                      <a:endParaRPr lang="ru-RU" sz="1800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25413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Уменьшение временных затрат у</a:t>
                      </a:r>
                      <a:r>
                        <a:rPr lang="ru-RU" sz="1600" baseline="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педагога и лаборанта кабинета физики/мин.</a:t>
                      </a:r>
                    </a:p>
                    <a:p>
                      <a:r>
                        <a:rPr lang="ru-RU" sz="160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2. Уменьшение временных затрат</a:t>
                      </a:r>
                      <a:r>
                        <a:rPr lang="ru-RU" sz="1600" baseline="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выдачу оборудования непосредственно на уроке/ мин.</a:t>
                      </a:r>
                    </a:p>
                    <a:p>
                      <a:r>
                        <a:rPr lang="ru-RU" sz="1600" baseline="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Снижение времени уборки рабочего места/ мин.</a:t>
                      </a:r>
                      <a:endParaRPr lang="ru-RU" sz="1600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 </a:t>
                      </a:r>
                    </a:p>
                    <a:p>
                      <a:pPr algn="ctr"/>
                      <a:endParaRPr lang="ru-RU" sz="2000" b="1" dirty="0" smtClean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dirty="0" smtClean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  <a:p>
                      <a:pPr algn="ctr"/>
                      <a:endParaRPr lang="ru-RU" sz="2000" b="1" dirty="0" smtClean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dirty="0" smtClean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000" b="1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  <a:p>
                      <a:pPr algn="ctr"/>
                      <a:endParaRPr lang="ru-RU" sz="2000" b="1" dirty="0" smtClean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dirty="0" smtClean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algn="ctr"/>
                      <a:endParaRPr lang="ru-RU" sz="2000" b="1" dirty="0" smtClean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dirty="0" smtClean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b="1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Создание электронной базы оборудования</a:t>
                      </a:r>
                    </a:p>
                    <a:p>
                      <a:r>
                        <a:rPr lang="ru-RU" sz="160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Организация визуализации и навигации хранения оборудования</a:t>
                      </a:r>
                    </a:p>
                    <a:p>
                      <a:r>
                        <a:rPr lang="ru-RU" sz="160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3.Высвобождение времени педагога для непосредственной работы с обучающимися</a:t>
                      </a:r>
                    </a:p>
                    <a:p>
                      <a:r>
                        <a:rPr lang="ru-RU" sz="160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Увеличение времени выполнения лабораторной работы обучающимися</a:t>
                      </a:r>
                    </a:p>
                    <a:p>
                      <a:r>
                        <a:rPr lang="ru-RU" sz="160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 Повышение качества выполнения лабораторной работы обучающимися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 descr="C:\Users\Teacher\Desktop\Школ.Герб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0087" y="142852"/>
            <a:ext cx="823913" cy="92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" name="Диаграмма 17"/>
          <p:cNvGraphicFramePr/>
          <p:nvPr/>
        </p:nvGraphicFramePr>
        <p:xfrm>
          <a:off x="857224" y="4786322"/>
          <a:ext cx="7572428" cy="2071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-1" y="214290"/>
            <a:ext cx="9143999" cy="928694"/>
          </a:xfrm>
          <a:prstGeom prst="rect">
            <a:avLst/>
          </a:prstGeom>
          <a:gradFill>
            <a:gsLst>
              <a:gs pos="0">
                <a:schemeClr val="bg1"/>
              </a:gs>
              <a:gs pos="39999">
                <a:srgbClr val="E4F0F4"/>
              </a:gs>
              <a:gs pos="70000">
                <a:srgbClr val="C0E1F6"/>
              </a:gs>
              <a:gs pos="100000">
                <a:srgbClr val="AAF4F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ru-RU" sz="1050" dirty="0" smtClean="0"/>
              <a:t>Создание электронной базы об</a:t>
            </a:r>
            <a:endParaRPr lang="ru-RU" sz="105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8520600" cy="632638"/>
          </a:xfrm>
        </p:spPr>
        <p:txBody>
          <a:bodyPr>
            <a:normAutofit/>
          </a:bodyPr>
          <a:lstStyle/>
          <a:p>
            <a:r>
              <a:rPr lang="ru-RU" sz="23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ДОСТИГНУТЫЕ РЕЗУЛЬТАТЫ</a:t>
            </a:r>
            <a:endParaRPr lang="ru-RU" sz="23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43504" y="4714885"/>
            <a:ext cx="292892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285984" y="928670"/>
            <a:ext cx="46434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rgbClr val="CC0066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4429132"/>
            <a:ext cx="32861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A5002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357422" y="571480"/>
            <a:ext cx="46434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CC0066"/>
                </a:solidFill>
              </a:rPr>
              <a:t>  </a:t>
            </a:r>
            <a:endParaRPr lang="ru-RU" sz="2000" dirty="0">
              <a:solidFill>
                <a:srgbClr val="CC0066"/>
              </a:solidFill>
            </a:endParaRPr>
          </a:p>
        </p:txBody>
      </p:sp>
      <p:pic>
        <p:nvPicPr>
          <p:cNvPr id="5" name="Picture 2" descr="C:\Users\Teacher\Desktop\Школ.Герб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0087" y="142852"/>
            <a:ext cx="823913" cy="92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785786" y="857232"/>
            <a:ext cx="79296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ФОРМИРОВАНИЕ БЕРЕЖЛИВОГО МЫШЛЕНИЯ У СОТРУДНИКОВ и ОБУЧАЮЩИХСЯ</a:t>
            </a:r>
            <a:endParaRPr lang="ru-RU" sz="1400" dirty="0">
              <a:solidFill>
                <a:srgbClr val="CC0099"/>
              </a:solidFill>
            </a:endParaRPr>
          </a:p>
        </p:txBody>
      </p:sp>
      <p:sp>
        <p:nvSpPr>
          <p:cNvPr id="20" name="Содержимое 3"/>
          <p:cNvSpPr txBox="1">
            <a:spLocks/>
          </p:cNvSpPr>
          <p:nvPr/>
        </p:nvSpPr>
        <p:spPr bwMode="auto">
          <a:xfrm>
            <a:off x="500034" y="1071546"/>
            <a:ext cx="2500330" cy="2116138"/>
          </a:xfrm>
          <a:prstGeom prst="rightArrow">
            <a:avLst/>
          </a:prstGeom>
          <a:solidFill>
            <a:schemeClr val="accent4">
              <a:lumMod val="40000"/>
              <a:lumOff val="60000"/>
              <a:alpha val="82000"/>
            </a:schemeClr>
          </a:solidFill>
          <a:ln w="381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ru-RU" b="1" dirty="0" smtClean="0">
                <a:solidFill>
                  <a:srgbClr val="3530A2"/>
                </a:solidFill>
                <a:latin typeface="Times New Roman" pitchFamily="18" charset="0"/>
                <a:cs typeface="Times New Roman" pitchFamily="18" charset="0"/>
              </a:rPr>
              <a:t>	Устранение потерь от перемещений</a:t>
            </a:r>
            <a:endParaRPr lang="ru-RU" b="1" dirty="0">
              <a:solidFill>
                <a:srgbClr val="3530A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одержимое 3"/>
          <p:cNvSpPr txBox="1">
            <a:spLocks/>
          </p:cNvSpPr>
          <p:nvPr/>
        </p:nvSpPr>
        <p:spPr bwMode="auto">
          <a:xfrm>
            <a:off x="500034" y="4429133"/>
            <a:ext cx="2643206" cy="2428868"/>
          </a:xfrm>
          <a:prstGeom prst="rightArrow">
            <a:avLst/>
          </a:prstGeom>
          <a:solidFill>
            <a:schemeClr val="accent6">
              <a:lumMod val="60000"/>
              <a:lumOff val="40000"/>
              <a:alpha val="82000"/>
            </a:schemeClr>
          </a:solidFill>
          <a:ln w="381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ru-RU" b="1" dirty="0" smtClean="0">
                <a:solidFill>
                  <a:srgbClr val="3530A2"/>
                </a:solidFill>
                <a:latin typeface="Times New Roman" pitchFamily="18" charset="0"/>
                <a:cs typeface="Times New Roman" pitchFamily="18" charset="0"/>
              </a:rPr>
              <a:t>Стандартизация операций</a:t>
            </a:r>
            <a:endParaRPr lang="ru-RU" b="1" dirty="0">
              <a:solidFill>
                <a:srgbClr val="3530A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D:\Users\Admin\Desktop\Телефон 23.-2\WhatsApp\IMG-20210222-WA0015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3571876"/>
            <a:ext cx="2286016" cy="3000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D:\Users\Admin\Desktop\Телефон 23.-2\WhatsApp\IMG-20210222-WA003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1" y="3571876"/>
            <a:ext cx="2071702" cy="2910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Содержимое 3"/>
          <p:cNvSpPr txBox="1">
            <a:spLocks/>
          </p:cNvSpPr>
          <p:nvPr/>
        </p:nvSpPr>
        <p:spPr bwMode="auto">
          <a:xfrm>
            <a:off x="428596" y="2571744"/>
            <a:ext cx="3429024" cy="2643205"/>
          </a:xfrm>
          <a:prstGeom prst="rightArrow">
            <a:avLst/>
          </a:prstGeom>
          <a:solidFill>
            <a:srgbClr val="00B0F0">
              <a:alpha val="82000"/>
            </a:srgbClr>
          </a:solidFill>
          <a:ln w="381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ru-RU" b="1" dirty="0" smtClean="0">
                <a:solidFill>
                  <a:srgbClr val="3530A2"/>
                </a:solidFill>
                <a:latin typeface="Times New Roman" pitchFamily="18" charset="0"/>
                <a:cs typeface="Times New Roman" pitchFamily="18" charset="0"/>
              </a:rPr>
              <a:t>	Высвобождение времени для непосредственной работы с учениками</a:t>
            </a:r>
            <a:endParaRPr lang="ru-RU" b="1" dirty="0">
              <a:solidFill>
                <a:srgbClr val="3530A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Рисунок 26" descr="D:\Users\Admin\Desktop\Диаграмма СПАГЕТТИ.pn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0769" y="1622386"/>
            <a:ext cx="5143536" cy="1357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Прямоугольник 28"/>
          <p:cNvSpPr/>
          <p:nvPr/>
        </p:nvSpPr>
        <p:spPr>
          <a:xfrm>
            <a:off x="3357522" y="1214422"/>
            <a:ext cx="57864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Диаграмма «спагетти»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214810" y="3000372"/>
            <a:ext cx="40719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B21E37"/>
                </a:solidFill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b="1" dirty="0" smtClean="0">
                <a:solidFill>
                  <a:srgbClr val="B21E37"/>
                </a:solidFill>
                <a:latin typeface="Times New Roman" pitchFamily="18" charset="0"/>
                <a:cs typeface="Times New Roman" pitchFamily="18" charset="0"/>
              </a:rPr>
              <a:t>ПОСЛЕ</a:t>
            </a:r>
            <a:endParaRPr lang="ru-RU" dirty="0">
              <a:solidFill>
                <a:srgbClr val="B21E3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529</Words>
  <PresentationFormat>Экран (4:3)</PresentationFormat>
  <Paragraphs>228</Paragraphs>
  <Slides>11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Применение системы 5С  при подготовке лабораторных работ  в кабинете физики по теме «Электрические явления»</vt:lpstr>
      <vt:lpstr>Слайд 2</vt:lpstr>
      <vt:lpstr>Слайд 3</vt:lpstr>
      <vt:lpstr>КАРТА ТЕКУЩЕГО СОСТОЯНИЯ </vt:lpstr>
      <vt:lpstr>Проблемы  регионального уровня</vt:lpstr>
      <vt:lpstr>КАРТА  ЦЕЛЕВОГО  СОСТОЯНИЯ </vt:lpstr>
      <vt:lpstr>ПЛАН МЕРОПРИЯТИЙ ПО УСТРАНЕНИЮ ПРОБЛЕМ</vt:lpstr>
      <vt:lpstr>ДОСТИГНУТЫЕ  РЕЗУЛЬТАТЫ</vt:lpstr>
      <vt:lpstr>ДОСТИГНУТЫЕ РЕЗУЛЬТАТЫ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</dc:creator>
  <cp:lastModifiedBy>Admin</cp:lastModifiedBy>
  <cp:revision>62</cp:revision>
  <dcterms:created xsi:type="dcterms:W3CDTF">2021-02-23T07:38:54Z</dcterms:created>
  <dcterms:modified xsi:type="dcterms:W3CDTF">2021-02-23T14:48:26Z</dcterms:modified>
</cp:coreProperties>
</file>